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drawing2.xml" ContentType="application/vnd.ms-office.drawingml.diagramDrawing+xml"/>
  <Override PartName="/ppt/diagrams/data1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60" r:id="rId4"/>
    <p:sldId id="259" r:id="rId5"/>
    <p:sldId id="257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73" r:id="rId14"/>
    <p:sldId id="267" r:id="rId15"/>
    <p:sldId id="274" r:id="rId16"/>
    <p:sldId id="268" r:id="rId17"/>
    <p:sldId id="269" r:id="rId18"/>
    <p:sldId id="271" r:id="rId19"/>
    <p:sldId id="270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E2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5775" autoAdjust="0"/>
  </p:normalViewPr>
  <p:slideViewPr>
    <p:cSldViewPr>
      <p:cViewPr varScale="1">
        <p:scale>
          <a:sx n="66" d="100"/>
          <a:sy n="66" d="100"/>
        </p:scale>
        <p:origin x="-15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8AB88635-6A71-46B1-88F8-0342BE61F19F}">
      <dgm:prSet custT="1"/>
      <dgm:spPr/>
      <dgm:t>
        <a:bodyPr/>
        <a:lstStyle/>
        <a:p>
          <a:r>
            <a:rPr lang="es-ES" sz="2000" dirty="0" smtClean="0">
              <a:latin typeface="Georgia" pitchFamily="18" charset="0"/>
            </a:rPr>
            <a:t>1945-1959</a:t>
          </a:r>
          <a:br>
            <a:rPr lang="es-ES" sz="2000" dirty="0" smtClean="0">
              <a:latin typeface="Georgia" pitchFamily="18" charset="0"/>
            </a:rPr>
          </a:br>
          <a:r>
            <a:rPr lang="es-ES" sz="2000" dirty="0" smtClean="0">
              <a:latin typeface="Georgia" pitchFamily="18" charset="0"/>
            </a:rPr>
            <a:t>Los albores de la cooperación</a:t>
          </a:r>
          <a:endParaRPr lang="es-ES" sz="2000" dirty="0">
            <a:latin typeface="Georgia" pitchFamily="18" charset="0"/>
          </a:endParaRPr>
        </a:p>
      </dgm:t>
    </dgm:pt>
    <dgm:pt modelId="{CA234D14-B6BF-4007-A508-E07289ED8EA6}" type="parTrans" cxnId="{77A5E033-9B9D-4EF3-A879-4D029536A862}">
      <dgm:prSet/>
      <dgm:spPr/>
      <dgm:t>
        <a:bodyPr/>
        <a:lstStyle/>
        <a:p>
          <a:endParaRPr lang="es-ES"/>
        </a:p>
      </dgm:t>
    </dgm:pt>
    <dgm:pt modelId="{F0D07E49-04F4-4A3C-AC58-FE5F18F0CDB9}" type="sibTrans" cxnId="{77A5E033-9B9D-4EF3-A879-4D029536A862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2FBD651F-67DB-4F56-B1AB-8CC7B71DE909}" type="pres">
      <dgm:prSet presAssocID="{8AB88635-6A71-46B1-88F8-0342BE61F19F}" presName="node" presStyleLbl="node1" presStyleIdx="0" presStyleCnt="1" custLinFactNeighborX="-49" custLinFactNeighborY="187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A7090C0-5725-4403-836C-3A71257BAEBA}" type="presOf" srcId="{B4F4ADEC-D843-4D53-8C49-DD4D9E91C6C3}" destId="{AEF943BB-2615-4F18-8DD4-468F4E523E68}" srcOrd="0" destOrd="0" presId="urn:microsoft.com/office/officeart/2005/8/layout/process1"/>
    <dgm:cxn modelId="{77A5E033-9B9D-4EF3-A879-4D029536A862}" srcId="{B4F4ADEC-D843-4D53-8C49-DD4D9E91C6C3}" destId="{8AB88635-6A71-46B1-88F8-0342BE61F19F}" srcOrd="0" destOrd="0" parTransId="{CA234D14-B6BF-4007-A508-E07289ED8EA6}" sibTransId="{F0D07E49-04F4-4A3C-AC58-FE5F18F0CDB9}"/>
    <dgm:cxn modelId="{2C5F2024-AD36-4C92-BCF4-F9B1D0744F0B}" type="presOf" srcId="{8AB88635-6A71-46B1-88F8-0342BE61F19F}" destId="{2FBD651F-67DB-4F56-B1AB-8CC7B71DE909}" srcOrd="0" destOrd="0" presId="urn:microsoft.com/office/officeart/2005/8/layout/process1"/>
    <dgm:cxn modelId="{32AFD2ED-E04E-4CE9-B06C-B8CFEE916F50}" type="presParOf" srcId="{AEF943BB-2615-4F18-8DD4-468F4E523E68}" destId="{2FBD651F-67DB-4F56-B1AB-8CC7B71DE90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1980-1989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Caída del muro de Berlín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6981" custLinFactX="100000" custLinFactNeighborX="1477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CF5CB5DA-1945-4D4F-AC2C-9EF7207F724E}" type="presOf" srcId="{B4F4ADEC-D843-4D53-8C49-DD4D9E91C6C3}" destId="{AEF943BB-2615-4F18-8DD4-468F4E523E68}" srcOrd="0" destOrd="0" presId="urn:microsoft.com/office/officeart/2005/8/layout/process1"/>
    <dgm:cxn modelId="{E7FCC6E5-F464-44A6-9BE3-9F96E0835536}" type="presOf" srcId="{BC00FBD9-5799-42D8-95ED-35A1798252E4}" destId="{8A395546-FCF0-4044-B692-F62A25B0721F}" srcOrd="0" destOrd="0" presId="urn:microsoft.com/office/officeart/2005/8/layout/process1"/>
    <dgm:cxn modelId="{FC35D56A-FD2C-45DE-871A-89FD0C567C5F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1990-1999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Europa sin fronteras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X="100000" custScaleY="114492" custLinFactX="100000" custLinFactNeighborX="114910" custLinFactNeighborY="999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042835-D2E0-43D7-93A0-AEDF700E337F}" type="presOf" srcId="{B4F4ADEC-D843-4D53-8C49-DD4D9E91C6C3}" destId="{AEF943BB-2615-4F18-8DD4-468F4E523E68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0D57E414-D0C0-4D1D-A419-A280C83B508F}" type="presOf" srcId="{BC00FBD9-5799-42D8-95ED-35A1798252E4}" destId="{8A395546-FCF0-4044-B692-F62A25B0721F}" srcOrd="0" destOrd="0" presId="urn:microsoft.com/office/officeart/2005/8/layout/process1"/>
    <dgm:cxn modelId="{939A390A-2747-47C9-A9CE-1B8E8110ACC0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Desde 2000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Prosigue la expansión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6984" custLinFactNeighborX="-34368" custLinFactNeighborY="2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B15DA5B-BE33-469E-9D6A-CA76B0F2C692}" type="presOf" srcId="{BC00FBD9-5799-42D8-95ED-35A1798252E4}" destId="{8A395546-FCF0-4044-B692-F62A25B0721F}" srcOrd="0" destOrd="0" presId="urn:microsoft.com/office/officeart/2005/8/layout/process1"/>
    <dgm:cxn modelId="{86A9669D-4331-4150-9870-5B7CAE985F71}" type="presOf" srcId="{B4F4ADEC-D843-4D53-8C49-DD4D9E91C6C3}" destId="{AEF943BB-2615-4F18-8DD4-468F4E523E68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945FF447-2B1A-4E0B-8E51-7775E98B8F83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3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8AB88635-6A71-46B1-88F8-0342BE61F19F}">
      <dgm:prSet custT="1"/>
      <dgm:spPr/>
      <dgm:t>
        <a:bodyPr/>
        <a:lstStyle/>
        <a:p>
          <a:r>
            <a:rPr lang="es-ES" sz="1400" dirty="0" smtClean="0">
              <a:latin typeface="Georgia" pitchFamily="18" charset="0"/>
            </a:rPr>
            <a:t>1945-1959</a:t>
          </a:r>
          <a:br>
            <a:rPr lang="es-ES" sz="1400" dirty="0" smtClean="0">
              <a:latin typeface="Georgia" pitchFamily="18" charset="0"/>
            </a:rPr>
          </a:br>
          <a:r>
            <a:rPr lang="es-ES" sz="1400" dirty="0" smtClean="0">
              <a:latin typeface="Georgia" pitchFamily="18" charset="0"/>
            </a:rPr>
            <a:t>Los albores de la cooperación</a:t>
          </a:r>
          <a:endParaRPr lang="es-ES" sz="1400" dirty="0">
            <a:latin typeface="Georgia" pitchFamily="18" charset="0"/>
          </a:endParaRPr>
        </a:p>
      </dgm:t>
    </dgm:pt>
    <dgm:pt modelId="{CA234D14-B6BF-4007-A508-E07289ED8EA6}" type="parTrans" cxnId="{77A5E033-9B9D-4EF3-A879-4D029536A862}">
      <dgm:prSet/>
      <dgm:spPr/>
      <dgm:t>
        <a:bodyPr/>
        <a:lstStyle/>
        <a:p>
          <a:endParaRPr lang="es-ES"/>
        </a:p>
      </dgm:t>
    </dgm:pt>
    <dgm:pt modelId="{F0D07E49-04F4-4A3C-AC58-FE5F18F0CDB9}" type="sibTrans" cxnId="{77A5E033-9B9D-4EF3-A879-4D029536A862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2FBD651F-67DB-4F56-B1AB-8CC7B71DE909}" type="pres">
      <dgm:prSet presAssocID="{8AB88635-6A71-46B1-88F8-0342BE61F19F}" presName="node" presStyleLbl="node1" presStyleIdx="0" presStyleCnt="1" custScaleY="126984" custLinFactNeighborX="-98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B6AE738-A3E0-40A3-B256-4F5C15A386D0}" type="presOf" srcId="{8AB88635-6A71-46B1-88F8-0342BE61F19F}" destId="{2FBD651F-67DB-4F56-B1AB-8CC7B71DE909}" srcOrd="0" destOrd="0" presId="urn:microsoft.com/office/officeart/2005/8/layout/process1"/>
    <dgm:cxn modelId="{77A5E033-9B9D-4EF3-A879-4D029536A862}" srcId="{B4F4ADEC-D843-4D53-8C49-DD4D9E91C6C3}" destId="{8AB88635-6A71-46B1-88F8-0342BE61F19F}" srcOrd="0" destOrd="0" parTransId="{CA234D14-B6BF-4007-A508-E07289ED8EA6}" sibTransId="{F0D07E49-04F4-4A3C-AC58-FE5F18F0CDB9}"/>
    <dgm:cxn modelId="{FEE88B3D-02D7-4414-B9F8-A25636FF6FD4}" type="presOf" srcId="{B4F4ADEC-D843-4D53-8C49-DD4D9E91C6C3}" destId="{AEF943BB-2615-4F18-8DD4-468F4E523E68}" srcOrd="0" destOrd="0" presId="urn:microsoft.com/office/officeart/2005/8/layout/process1"/>
    <dgm:cxn modelId="{863EA82D-0249-4CFA-AC6D-33610833F1BA}" type="presParOf" srcId="{AEF943BB-2615-4F18-8DD4-468F4E523E68}" destId="{2FBD651F-67DB-4F56-B1AB-8CC7B71DE90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94A83D73-827B-4849-A4EA-6C5923ABE95A}">
      <dgm:prSet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1960-1969 </a:t>
          </a:r>
        </a:p>
        <a:p>
          <a:r>
            <a:rPr lang="es-ES_tradnl" sz="1400" dirty="0" smtClean="0">
              <a:latin typeface="Georgia" pitchFamily="18" charset="0"/>
            </a:rPr>
            <a:t>Una etapa de crecimiento económico</a:t>
          </a:r>
          <a:endParaRPr lang="es-ES" sz="1400" dirty="0">
            <a:latin typeface="Georgia" pitchFamily="18" charset="0"/>
          </a:endParaRPr>
        </a:p>
      </dgm:t>
    </dgm:pt>
    <dgm:pt modelId="{00744E81-0F89-4307-8229-93BF48988045}" type="parTrans" cxnId="{B6CEEC7E-1E35-4CE8-9B8F-1AFD6E9B7B34}">
      <dgm:prSet/>
      <dgm:spPr/>
      <dgm:t>
        <a:bodyPr/>
        <a:lstStyle/>
        <a:p>
          <a:endParaRPr lang="es-ES"/>
        </a:p>
      </dgm:t>
    </dgm:pt>
    <dgm:pt modelId="{810954D2-989E-4196-937B-B99CD66724FC}" type="sibTrans" cxnId="{B6CEEC7E-1E35-4CE8-9B8F-1AFD6E9B7B34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38FFD996-65C4-4E38-A96E-4C668C63AC91}" type="pres">
      <dgm:prSet presAssocID="{94A83D73-827B-4849-A4EA-6C5923ABE95A}" presName="node" presStyleLbl="node1" presStyleIdx="0" presStyleCnt="1" custScaleY="116893" custLinFactNeighborX="-49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6CEEC7E-1E35-4CE8-9B8F-1AFD6E9B7B34}" srcId="{B4F4ADEC-D843-4D53-8C49-DD4D9E91C6C3}" destId="{94A83D73-827B-4849-A4EA-6C5923ABE95A}" srcOrd="0" destOrd="0" parTransId="{00744E81-0F89-4307-8229-93BF48988045}" sibTransId="{810954D2-989E-4196-937B-B99CD66724FC}"/>
    <dgm:cxn modelId="{101B0465-9FD5-4C05-A24A-52FD2B4AEA30}" type="presOf" srcId="{94A83D73-827B-4849-A4EA-6C5923ABE95A}" destId="{38FFD996-65C4-4E38-A96E-4C668C63AC91}" srcOrd="0" destOrd="0" presId="urn:microsoft.com/office/officeart/2005/8/layout/process1"/>
    <dgm:cxn modelId="{F7F6AB20-48ED-43B4-A3D9-E7D4B13D2C1C}" type="presOf" srcId="{B4F4ADEC-D843-4D53-8C49-DD4D9E91C6C3}" destId="{AEF943BB-2615-4F18-8DD4-468F4E523E68}" srcOrd="0" destOrd="0" presId="urn:microsoft.com/office/officeart/2005/8/layout/process1"/>
    <dgm:cxn modelId="{3DCA8D15-080C-4289-80B0-4C946172343B}" type="presParOf" srcId="{AEF943BB-2615-4F18-8DD4-468F4E523E68}" destId="{38FFD996-65C4-4E38-A96E-4C668C63AC9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1970-1979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La Comunidad crece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1210" custLinFactNeighborX="36337" custLinFactNeighborY="2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585A1FC9-4F25-4969-8394-A26DD53DC4EC}" type="presOf" srcId="{BC00FBD9-5799-42D8-95ED-35A1798252E4}" destId="{8A395546-FCF0-4044-B692-F62A25B0721F}" srcOrd="0" destOrd="0" presId="urn:microsoft.com/office/officeart/2005/8/layout/process1"/>
    <dgm:cxn modelId="{41C8B5EE-B8A4-4AD1-A771-432759427B42}" type="presOf" srcId="{B4F4ADEC-D843-4D53-8C49-DD4D9E91C6C3}" destId="{AEF943BB-2615-4F18-8DD4-468F4E523E68}" srcOrd="0" destOrd="0" presId="urn:microsoft.com/office/officeart/2005/8/layout/process1"/>
    <dgm:cxn modelId="{5FC87622-667F-487E-B671-723F9E86CF2D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1980-1989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Caída del muro de Berlín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6981" custLinFactX="100000" custLinFactNeighborX="1477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1A89773-5058-45AF-B468-30CE4A9E7B9F}" type="presOf" srcId="{BC00FBD9-5799-42D8-95ED-35A1798252E4}" destId="{8A395546-FCF0-4044-B692-F62A25B0721F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5923C062-5C41-4B03-8C9E-9F5D69160BEF}" type="presOf" srcId="{B4F4ADEC-D843-4D53-8C49-DD4D9E91C6C3}" destId="{AEF943BB-2615-4F18-8DD4-468F4E523E68}" srcOrd="0" destOrd="0" presId="urn:microsoft.com/office/officeart/2005/8/layout/process1"/>
    <dgm:cxn modelId="{0C639231-8AEB-4B4B-8437-4866834C7CEC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3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1990-1999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Europa sin fronteras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X="100000" custScaleY="114492" custLinFactX="100000" custLinFactNeighborX="114910" custLinFactNeighborY="999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6956701-B5CB-42BD-9B9F-54AEBA591E97}" type="presOf" srcId="{BC00FBD9-5799-42D8-95ED-35A1798252E4}" destId="{8A395546-FCF0-4044-B692-F62A25B0721F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20154FC9-DA9E-4BC4-BF6B-DF05B23DED77}" type="presOf" srcId="{B4F4ADEC-D843-4D53-8C49-DD4D9E91C6C3}" destId="{AEF943BB-2615-4F18-8DD4-468F4E523E68}" srcOrd="0" destOrd="0" presId="urn:microsoft.com/office/officeart/2005/8/layout/process1"/>
    <dgm:cxn modelId="{25A86832-9522-4268-A8E0-8614286619E3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Desde 2000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Prosigue la expansión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6984" custLinFactNeighborX="-34368" custLinFactNeighborY="2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3519015C-9F11-4B36-91F4-A861BA2AED08}" type="presOf" srcId="{BC00FBD9-5799-42D8-95ED-35A1798252E4}" destId="{8A395546-FCF0-4044-B692-F62A25B0721F}" srcOrd="0" destOrd="0" presId="urn:microsoft.com/office/officeart/2005/8/layout/process1"/>
    <dgm:cxn modelId="{54D4DBB4-4448-42C2-9FE9-A59CA0F75A88}" type="presOf" srcId="{B4F4ADEC-D843-4D53-8C49-DD4D9E91C6C3}" destId="{AEF943BB-2615-4F18-8DD4-468F4E523E68}" srcOrd="0" destOrd="0" presId="urn:microsoft.com/office/officeart/2005/8/layout/process1"/>
    <dgm:cxn modelId="{54B9F277-1E07-4110-A093-6655969ACC16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33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8AB88635-6A71-46B1-88F8-0342BE61F19F}">
      <dgm:prSet custT="1"/>
      <dgm:spPr/>
      <dgm:t>
        <a:bodyPr/>
        <a:lstStyle/>
        <a:p>
          <a:r>
            <a:rPr lang="es-ES" sz="1400" dirty="0" smtClean="0">
              <a:latin typeface="Georgia" pitchFamily="18" charset="0"/>
            </a:rPr>
            <a:t>1945-1959</a:t>
          </a:r>
          <a:br>
            <a:rPr lang="es-ES" sz="1400" dirty="0" smtClean="0">
              <a:latin typeface="Georgia" pitchFamily="18" charset="0"/>
            </a:rPr>
          </a:br>
          <a:r>
            <a:rPr lang="es-ES" sz="1400" dirty="0" smtClean="0">
              <a:latin typeface="Georgia" pitchFamily="18" charset="0"/>
            </a:rPr>
            <a:t>Los albores de la cooperación</a:t>
          </a:r>
          <a:endParaRPr lang="es-ES" sz="1400" dirty="0">
            <a:latin typeface="Georgia" pitchFamily="18" charset="0"/>
          </a:endParaRPr>
        </a:p>
      </dgm:t>
    </dgm:pt>
    <dgm:pt modelId="{CA234D14-B6BF-4007-A508-E07289ED8EA6}" type="parTrans" cxnId="{77A5E033-9B9D-4EF3-A879-4D029536A862}">
      <dgm:prSet/>
      <dgm:spPr/>
      <dgm:t>
        <a:bodyPr/>
        <a:lstStyle/>
        <a:p>
          <a:endParaRPr lang="es-ES"/>
        </a:p>
      </dgm:t>
    </dgm:pt>
    <dgm:pt modelId="{F0D07E49-04F4-4A3C-AC58-FE5F18F0CDB9}" type="sibTrans" cxnId="{77A5E033-9B9D-4EF3-A879-4D029536A862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2FBD651F-67DB-4F56-B1AB-8CC7B71DE909}" type="pres">
      <dgm:prSet presAssocID="{8AB88635-6A71-46B1-88F8-0342BE61F19F}" presName="node" presStyleLbl="node1" presStyleIdx="0" presStyleCnt="1" custScaleY="126984" custLinFactNeighborX="-98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7A5E033-9B9D-4EF3-A879-4D029536A862}" srcId="{B4F4ADEC-D843-4D53-8C49-DD4D9E91C6C3}" destId="{8AB88635-6A71-46B1-88F8-0342BE61F19F}" srcOrd="0" destOrd="0" parTransId="{CA234D14-B6BF-4007-A508-E07289ED8EA6}" sibTransId="{F0D07E49-04F4-4A3C-AC58-FE5F18F0CDB9}"/>
    <dgm:cxn modelId="{0CF4AF47-3803-43A7-8A5F-A9F9C7D14C96}" type="presOf" srcId="{8AB88635-6A71-46B1-88F8-0342BE61F19F}" destId="{2FBD651F-67DB-4F56-B1AB-8CC7B71DE909}" srcOrd="0" destOrd="0" presId="urn:microsoft.com/office/officeart/2005/8/layout/process1"/>
    <dgm:cxn modelId="{37AB54D2-CDE4-4353-BDC1-37F1F1784F92}" type="presOf" srcId="{B4F4ADEC-D843-4D53-8C49-DD4D9E91C6C3}" destId="{AEF943BB-2615-4F18-8DD4-468F4E523E68}" srcOrd="0" destOrd="0" presId="urn:microsoft.com/office/officeart/2005/8/layout/process1"/>
    <dgm:cxn modelId="{72261CA8-94A5-48F1-9873-70E87A993C14}" type="presParOf" srcId="{AEF943BB-2615-4F18-8DD4-468F4E523E68}" destId="{2FBD651F-67DB-4F56-B1AB-8CC7B71DE90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94A83D73-827B-4849-A4EA-6C5923ABE95A}">
      <dgm:prSet custT="1"/>
      <dgm:spPr/>
      <dgm:t>
        <a:bodyPr/>
        <a:lstStyle/>
        <a:p>
          <a:r>
            <a:rPr lang="es-ES_tradnl" sz="2000" dirty="0" smtClean="0">
              <a:latin typeface="Georgia" pitchFamily="18" charset="0"/>
            </a:rPr>
            <a:t>1960-1969 </a:t>
          </a:r>
        </a:p>
        <a:p>
          <a:r>
            <a:rPr lang="es-ES_tradnl" sz="2000" dirty="0" smtClean="0">
              <a:latin typeface="Georgia" pitchFamily="18" charset="0"/>
            </a:rPr>
            <a:t>Una etapa de crecimiento económico</a:t>
          </a:r>
          <a:endParaRPr lang="es-ES" sz="2000" dirty="0">
            <a:latin typeface="Georgia" pitchFamily="18" charset="0"/>
          </a:endParaRPr>
        </a:p>
      </dgm:t>
    </dgm:pt>
    <dgm:pt modelId="{00744E81-0F89-4307-8229-93BF48988045}" type="parTrans" cxnId="{B6CEEC7E-1E35-4CE8-9B8F-1AFD6E9B7B34}">
      <dgm:prSet/>
      <dgm:spPr/>
      <dgm:t>
        <a:bodyPr/>
        <a:lstStyle/>
        <a:p>
          <a:endParaRPr lang="es-ES"/>
        </a:p>
      </dgm:t>
    </dgm:pt>
    <dgm:pt modelId="{810954D2-989E-4196-937B-B99CD66724FC}" type="sibTrans" cxnId="{B6CEEC7E-1E35-4CE8-9B8F-1AFD6E9B7B34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38FFD996-65C4-4E38-A96E-4C668C63AC91}" type="pres">
      <dgm:prSet presAssocID="{94A83D73-827B-4849-A4EA-6C5923ABE95A}" presName="node" presStyleLbl="node1" presStyleIdx="0" presStyleCnt="1" custLinFactNeighborX="-98" custLinFactNeighborY="-66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DD69847-649B-4714-8D36-9B1B63523DFA}" type="presOf" srcId="{94A83D73-827B-4849-A4EA-6C5923ABE95A}" destId="{38FFD996-65C4-4E38-A96E-4C668C63AC91}" srcOrd="0" destOrd="0" presId="urn:microsoft.com/office/officeart/2005/8/layout/process1"/>
    <dgm:cxn modelId="{3FBDFD4D-94B4-4F49-9137-B062FDF544BC}" type="presOf" srcId="{B4F4ADEC-D843-4D53-8C49-DD4D9E91C6C3}" destId="{AEF943BB-2615-4F18-8DD4-468F4E523E68}" srcOrd="0" destOrd="0" presId="urn:microsoft.com/office/officeart/2005/8/layout/process1"/>
    <dgm:cxn modelId="{B6CEEC7E-1E35-4CE8-9B8F-1AFD6E9B7B34}" srcId="{B4F4ADEC-D843-4D53-8C49-DD4D9E91C6C3}" destId="{94A83D73-827B-4849-A4EA-6C5923ABE95A}" srcOrd="0" destOrd="0" parTransId="{00744E81-0F89-4307-8229-93BF48988045}" sibTransId="{810954D2-989E-4196-937B-B99CD66724FC}"/>
    <dgm:cxn modelId="{09FA1DD8-82AF-43A1-B76E-27D2C532B90D}" type="presParOf" srcId="{AEF943BB-2615-4F18-8DD4-468F4E523E68}" destId="{38FFD996-65C4-4E38-A96E-4C668C63AC9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94A83D73-827B-4849-A4EA-6C5923ABE95A}">
      <dgm:prSet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1960-1969 </a:t>
          </a:r>
        </a:p>
        <a:p>
          <a:r>
            <a:rPr lang="es-ES_tradnl" sz="1400" dirty="0" smtClean="0">
              <a:latin typeface="Georgia" pitchFamily="18" charset="0"/>
            </a:rPr>
            <a:t>Una etapa de crecimiento económico</a:t>
          </a:r>
          <a:endParaRPr lang="es-ES" sz="1400" dirty="0">
            <a:latin typeface="Georgia" pitchFamily="18" charset="0"/>
          </a:endParaRPr>
        </a:p>
      </dgm:t>
    </dgm:pt>
    <dgm:pt modelId="{00744E81-0F89-4307-8229-93BF48988045}" type="parTrans" cxnId="{B6CEEC7E-1E35-4CE8-9B8F-1AFD6E9B7B34}">
      <dgm:prSet/>
      <dgm:spPr/>
      <dgm:t>
        <a:bodyPr/>
        <a:lstStyle/>
        <a:p>
          <a:endParaRPr lang="es-ES"/>
        </a:p>
      </dgm:t>
    </dgm:pt>
    <dgm:pt modelId="{810954D2-989E-4196-937B-B99CD66724FC}" type="sibTrans" cxnId="{B6CEEC7E-1E35-4CE8-9B8F-1AFD6E9B7B34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38FFD996-65C4-4E38-A96E-4C668C63AC91}" type="pres">
      <dgm:prSet presAssocID="{94A83D73-827B-4849-A4EA-6C5923ABE95A}" presName="node" presStyleLbl="node1" presStyleIdx="0" presStyleCnt="1" custScaleY="116893" custLinFactNeighborX="-49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92206E0-0EE4-4ED7-8BE0-02305A05DB71}" type="presOf" srcId="{B4F4ADEC-D843-4D53-8C49-DD4D9E91C6C3}" destId="{AEF943BB-2615-4F18-8DD4-468F4E523E68}" srcOrd="0" destOrd="0" presId="urn:microsoft.com/office/officeart/2005/8/layout/process1"/>
    <dgm:cxn modelId="{B6CEEC7E-1E35-4CE8-9B8F-1AFD6E9B7B34}" srcId="{B4F4ADEC-D843-4D53-8C49-DD4D9E91C6C3}" destId="{94A83D73-827B-4849-A4EA-6C5923ABE95A}" srcOrd="0" destOrd="0" parTransId="{00744E81-0F89-4307-8229-93BF48988045}" sibTransId="{810954D2-989E-4196-937B-B99CD66724FC}"/>
    <dgm:cxn modelId="{E408C493-A2EC-4E82-813E-F406C8DD0263}" type="presOf" srcId="{94A83D73-827B-4849-A4EA-6C5923ABE95A}" destId="{38FFD996-65C4-4E38-A96E-4C668C63AC91}" srcOrd="0" destOrd="0" presId="urn:microsoft.com/office/officeart/2005/8/layout/process1"/>
    <dgm:cxn modelId="{FDE3462D-3989-44AF-84E2-69F26F3EA6CD}" type="presParOf" srcId="{AEF943BB-2615-4F18-8DD4-468F4E523E68}" destId="{38FFD996-65C4-4E38-A96E-4C668C63AC9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1970-1979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La Comunidad crece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1210" custLinFactNeighborX="36337" custLinFactNeighborY="2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E16B695-E013-4162-9F23-350655B7EF6F}" type="presOf" srcId="{BC00FBD9-5799-42D8-95ED-35A1798252E4}" destId="{8A395546-FCF0-4044-B692-F62A25B0721F}" srcOrd="0" destOrd="0" presId="urn:microsoft.com/office/officeart/2005/8/layout/process1"/>
    <dgm:cxn modelId="{D087FE8B-6BE8-4686-82E7-CF9E17013853}" type="presOf" srcId="{B4F4ADEC-D843-4D53-8C49-DD4D9E91C6C3}" destId="{AEF943BB-2615-4F18-8DD4-468F4E523E68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7741513B-1A30-43FE-9B24-4D749B8564E0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1980-1989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Caída del muro de Berlín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6981" custLinFactX="100000" custLinFactNeighborX="1477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A51B28B-B957-425F-B2A7-28769540615B}" type="presOf" srcId="{B4F4ADEC-D843-4D53-8C49-DD4D9E91C6C3}" destId="{AEF943BB-2615-4F18-8DD4-468F4E523E68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EE221108-120F-43BE-80C1-9F77EB5A550E}" type="presOf" srcId="{BC00FBD9-5799-42D8-95ED-35A1798252E4}" destId="{8A395546-FCF0-4044-B692-F62A25B0721F}" srcOrd="0" destOrd="0" presId="urn:microsoft.com/office/officeart/2005/8/layout/process1"/>
    <dgm:cxn modelId="{DBC33D2A-0B86-40F6-8F73-97D90E6CCC8B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3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1990-1999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Europa sin fronteras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X="100000" custScaleY="114492" custLinFactX="100000" custLinFactNeighborX="114910" custLinFactNeighborY="999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CDE0094F-BDCE-457B-BD94-A1E057AE4B15}" type="presOf" srcId="{BC00FBD9-5799-42D8-95ED-35A1798252E4}" destId="{8A395546-FCF0-4044-B692-F62A25B0721F}" srcOrd="0" destOrd="0" presId="urn:microsoft.com/office/officeart/2005/8/layout/process1"/>
    <dgm:cxn modelId="{A6DA22C0-3D07-4F7F-A491-BF472F3D34F7}" type="presOf" srcId="{B4F4ADEC-D843-4D53-8C49-DD4D9E91C6C3}" destId="{AEF943BB-2615-4F18-8DD4-468F4E523E68}" srcOrd="0" destOrd="0" presId="urn:microsoft.com/office/officeart/2005/8/layout/process1"/>
    <dgm:cxn modelId="{B64ECB3E-E2F1-434A-8BD5-54E62E40F894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Desde 2000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Prosigue la expansión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6984" custLinFactNeighborX="-34368" custLinFactNeighborY="2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37A4EC5-FF8C-482F-953B-23DA3AB80A40}" type="presOf" srcId="{B4F4ADEC-D843-4D53-8C49-DD4D9E91C6C3}" destId="{AEF943BB-2615-4F18-8DD4-468F4E523E68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81DC4847-9AE7-4CA2-82BA-817277B9972D}" type="presOf" srcId="{BC00FBD9-5799-42D8-95ED-35A1798252E4}" destId="{8A395546-FCF0-4044-B692-F62A25B0721F}" srcOrd="0" destOrd="0" presId="urn:microsoft.com/office/officeart/2005/8/layout/process1"/>
    <dgm:cxn modelId="{3377C600-4635-4FFE-85B7-E553523093F5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33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8AB88635-6A71-46B1-88F8-0342BE61F19F}">
      <dgm:prSet custT="1"/>
      <dgm:spPr/>
      <dgm:t>
        <a:bodyPr/>
        <a:lstStyle/>
        <a:p>
          <a:r>
            <a:rPr lang="es-ES" sz="1400" dirty="0" smtClean="0">
              <a:latin typeface="Georgia" pitchFamily="18" charset="0"/>
            </a:rPr>
            <a:t>1945-1959</a:t>
          </a:r>
          <a:br>
            <a:rPr lang="es-ES" sz="1400" dirty="0" smtClean="0">
              <a:latin typeface="Georgia" pitchFamily="18" charset="0"/>
            </a:rPr>
          </a:br>
          <a:r>
            <a:rPr lang="es-ES" sz="1400" dirty="0" smtClean="0">
              <a:latin typeface="Georgia" pitchFamily="18" charset="0"/>
            </a:rPr>
            <a:t>Los albores de la cooperación</a:t>
          </a:r>
          <a:endParaRPr lang="es-ES" sz="1400" dirty="0">
            <a:latin typeface="Georgia" pitchFamily="18" charset="0"/>
          </a:endParaRPr>
        </a:p>
      </dgm:t>
    </dgm:pt>
    <dgm:pt modelId="{CA234D14-B6BF-4007-A508-E07289ED8EA6}" type="parTrans" cxnId="{77A5E033-9B9D-4EF3-A879-4D029536A862}">
      <dgm:prSet/>
      <dgm:spPr/>
      <dgm:t>
        <a:bodyPr/>
        <a:lstStyle/>
        <a:p>
          <a:endParaRPr lang="es-ES"/>
        </a:p>
      </dgm:t>
    </dgm:pt>
    <dgm:pt modelId="{F0D07E49-04F4-4A3C-AC58-FE5F18F0CDB9}" type="sibTrans" cxnId="{77A5E033-9B9D-4EF3-A879-4D029536A862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2FBD651F-67DB-4F56-B1AB-8CC7B71DE909}" type="pres">
      <dgm:prSet presAssocID="{8AB88635-6A71-46B1-88F8-0342BE61F19F}" presName="node" presStyleLbl="node1" presStyleIdx="0" presStyleCnt="1" custScaleY="126984" custLinFactNeighborX="-98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2513B3E-2BF0-4A34-A07E-61876D859AEC}" type="presOf" srcId="{8AB88635-6A71-46B1-88F8-0342BE61F19F}" destId="{2FBD651F-67DB-4F56-B1AB-8CC7B71DE909}" srcOrd="0" destOrd="0" presId="urn:microsoft.com/office/officeart/2005/8/layout/process1"/>
    <dgm:cxn modelId="{77A5E033-9B9D-4EF3-A879-4D029536A862}" srcId="{B4F4ADEC-D843-4D53-8C49-DD4D9E91C6C3}" destId="{8AB88635-6A71-46B1-88F8-0342BE61F19F}" srcOrd="0" destOrd="0" parTransId="{CA234D14-B6BF-4007-A508-E07289ED8EA6}" sibTransId="{F0D07E49-04F4-4A3C-AC58-FE5F18F0CDB9}"/>
    <dgm:cxn modelId="{C4557971-A709-4420-AB59-95A04F4D3BF6}" type="presOf" srcId="{B4F4ADEC-D843-4D53-8C49-DD4D9E91C6C3}" destId="{AEF943BB-2615-4F18-8DD4-468F4E523E68}" srcOrd="0" destOrd="0" presId="urn:microsoft.com/office/officeart/2005/8/layout/process1"/>
    <dgm:cxn modelId="{87132E58-51A6-4901-95B2-AB7199595871}" type="presParOf" srcId="{AEF943BB-2615-4F18-8DD4-468F4E523E68}" destId="{2FBD651F-67DB-4F56-B1AB-8CC7B71DE90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94A83D73-827B-4849-A4EA-6C5923ABE95A}">
      <dgm:prSet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1960-1969 </a:t>
          </a:r>
        </a:p>
        <a:p>
          <a:r>
            <a:rPr lang="es-ES_tradnl" sz="1400" dirty="0" smtClean="0">
              <a:latin typeface="Georgia" pitchFamily="18" charset="0"/>
            </a:rPr>
            <a:t>Una etapa de crecimiento económico</a:t>
          </a:r>
          <a:endParaRPr lang="es-ES" sz="1400" dirty="0">
            <a:latin typeface="Georgia" pitchFamily="18" charset="0"/>
          </a:endParaRPr>
        </a:p>
      </dgm:t>
    </dgm:pt>
    <dgm:pt modelId="{00744E81-0F89-4307-8229-93BF48988045}" type="parTrans" cxnId="{B6CEEC7E-1E35-4CE8-9B8F-1AFD6E9B7B34}">
      <dgm:prSet/>
      <dgm:spPr/>
      <dgm:t>
        <a:bodyPr/>
        <a:lstStyle/>
        <a:p>
          <a:endParaRPr lang="es-ES"/>
        </a:p>
      </dgm:t>
    </dgm:pt>
    <dgm:pt modelId="{810954D2-989E-4196-937B-B99CD66724FC}" type="sibTrans" cxnId="{B6CEEC7E-1E35-4CE8-9B8F-1AFD6E9B7B34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38FFD996-65C4-4E38-A96E-4C668C63AC91}" type="pres">
      <dgm:prSet presAssocID="{94A83D73-827B-4849-A4EA-6C5923ABE95A}" presName="node" presStyleLbl="node1" presStyleIdx="0" presStyleCnt="1" custScaleY="116893" custLinFactNeighborX="-49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0A3F2E7-AEE1-4B9D-AEBE-F14D3D98F1A4}" type="presOf" srcId="{94A83D73-827B-4849-A4EA-6C5923ABE95A}" destId="{38FFD996-65C4-4E38-A96E-4C668C63AC91}" srcOrd="0" destOrd="0" presId="urn:microsoft.com/office/officeart/2005/8/layout/process1"/>
    <dgm:cxn modelId="{B6CEEC7E-1E35-4CE8-9B8F-1AFD6E9B7B34}" srcId="{B4F4ADEC-D843-4D53-8C49-DD4D9E91C6C3}" destId="{94A83D73-827B-4849-A4EA-6C5923ABE95A}" srcOrd="0" destOrd="0" parTransId="{00744E81-0F89-4307-8229-93BF48988045}" sibTransId="{810954D2-989E-4196-937B-B99CD66724FC}"/>
    <dgm:cxn modelId="{28FB2CB1-B01F-4AAF-914C-083F4DF8C79B}" type="presOf" srcId="{B4F4ADEC-D843-4D53-8C49-DD4D9E91C6C3}" destId="{AEF943BB-2615-4F18-8DD4-468F4E523E68}" srcOrd="0" destOrd="0" presId="urn:microsoft.com/office/officeart/2005/8/layout/process1"/>
    <dgm:cxn modelId="{BFE2447D-2DAF-45FC-9A22-64A3C47FF865}" type="presParOf" srcId="{AEF943BB-2615-4F18-8DD4-468F4E523E68}" destId="{38FFD996-65C4-4E38-A96E-4C668C63AC9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1970-1979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La Comunidad crece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1210" custLinFactNeighborX="36337" custLinFactNeighborY="2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08D09C6-E18A-48C1-B01E-8C7200AEB4D9}" type="presOf" srcId="{BC00FBD9-5799-42D8-95ED-35A1798252E4}" destId="{8A395546-FCF0-4044-B692-F62A25B0721F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6AE5B3B6-7667-4E92-95F6-35DC3FB34799}" type="presOf" srcId="{B4F4ADEC-D843-4D53-8C49-DD4D9E91C6C3}" destId="{AEF943BB-2615-4F18-8DD4-468F4E523E68}" srcOrd="0" destOrd="0" presId="urn:microsoft.com/office/officeart/2005/8/layout/process1"/>
    <dgm:cxn modelId="{7900F9A4-76D1-443F-ABA9-9EECB19E135D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1980-1989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Caída del muro de Berlín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6981" custLinFactX="100000" custLinFactNeighborX="1477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A3F4C80-37A8-4B46-AC03-10A2EF21CB97}" type="presOf" srcId="{BC00FBD9-5799-42D8-95ED-35A1798252E4}" destId="{8A395546-FCF0-4044-B692-F62A25B0721F}" srcOrd="0" destOrd="0" presId="urn:microsoft.com/office/officeart/2005/8/layout/process1"/>
    <dgm:cxn modelId="{6777FA03-8701-4570-B87A-EDF8AF6356C2}" type="presOf" srcId="{B4F4ADEC-D843-4D53-8C49-DD4D9E91C6C3}" destId="{AEF943BB-2615-4F18-8DD4-468F4E523E68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61BB02ED-A4C1-4F02-9397-972B69249DC4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3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1990-1999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Europa sin fronteras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X="100000" custScaleY="114492" custLinFactX="100000" custLinFactNeighborX="114910" custLinFactNeighborY="999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CF2CB9EB-B4CC-4BF1-A8B7-F4EED611EAC1}" type="presOf" srcId="{BC00FBD9-5799-42D8-95ED-35A1798252E4}" destId="{8A395546-FCF0-4044-B692-F62A25B0721F}" srcOrd="0" destOrd="0" presId="urn:microsoft.com/office/officeart/2005/8/layout/process1"/>
    <dgm:cxn modelId="{0826BD49-2192-4392-B318-8C4209BF64DD}" type="presOf" srcId="{B4F4ADEC-D843-4D53-8C49-DD4D9E91C6C3}" destId="{AEF943BB-2615-4F18-8DD4-468F4E523E68}" srcOrd="0" destOrd="0" presId="urn:microsoft.com/office/officeart/2005/8/layout/process1"/>
    <dgm:cxn modelId="{4F544C6E-14FF-4963-A44A-ED5CF8633075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2000" dirty="0" smtClean="0">
              <a:latin typeface="Georgia" pitchFamily="18" charset="0"/>
            </a:rPr>
            <a:t>1970-1979</a:t>
          </a:r>
          <a:endParaRPr lang="es-ES" sz="2000" dirty="0" smtClean="0">
            <a:latin typeface="Georgia" pitchFamily="18" charset="0"/>
          </a:endParaRPr>
        </a:p>
        <a:p>
          <a:r>
            <a:rPr lang="es-ES_tradnl" sz="2000" dirty="0" smtClean="0">
              <a:latin typeface="Georgia" pitchFamily="18" charset="0"/>
            </a:rPr>
            <a:t>La Comunidad crece </a:t>
          </a:r>
          <a:endParaRPr lang="es-ES" sz="20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LinFactNeighborX="-49" custLinFactNeighborY="-66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72067FD3-FB68-4D9A-B612-C8B94E061CB3}" type="presOf" srcId="{BC00FBD9-5799-42D8-95ED-35A1798252E4}" destId="{8A395546-FCF0-4044-B692-F62A25B0721F}" srcOrd="0" destOrd="0" presId="urn:microsoft.com/office/officeart/2005/8/layout/process1"/>
    <dgm:cxn modelId="{A39B08BA-034A-4E03-A344-104B8A6499DD}" type="presOf" srcId="{B4F4ADEC-D843-4D53-8C49-DD4D9E91C6C3}" destId="{AEF943BB-2615-4F18-8DD4-468F4E523E68}" srcOrd="0" destOrd="0" presId="urn:microsoft.com/office/officeart/2005/8/layout/process1"/>
    <dgm:cxn modelId="{8A3C5F78-59FD-4A30-8D82-CE7020A9E080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Desde 2000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Prosigue la expansión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6984" custLinFactNeighborX="-34368" custLinFactNeighborY="2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E24AB583-DC5F-4C77-851D-EB287FECA06F}" type="presOf" srcId="{B4F4ADEC-D843-4D53-8C49-DD4D9E91C6C3}" destId="{AEF943BB-2615-4F18-8DD4-468F4E523E68}" srcOrd="0" destOrd="0" presId="urn:microsoft.com/office/officeart/2005/8/layout/process1"/>
    <dgm:cxn modelId="{D8B30958-BEEF-40E1-8B51-3CB1A92578A2}" type="presOf" srcId="{BC00FBD9-5799-42D8-95ED-35A1798252E4}" destId="{8A395546-FCF0-4044-B692-F62A25B0721F}" srcOrd="0" destOrd="0" presId="urn:microsoft.com/office/officeart/2005/8/layout/process1"/>
    <dgm:cxn modelId="{78B0B98E-A77A-424D-9D81-ACEF92A3DD90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3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2000" dirty="0" smtClean="0">
              <a:latin typeface="Georgia" pitchFamily="18" charset="0"/>
            </a:rPr>
            <a:t>1980-1989</a:t>
          </a:r>
          <a:endParaRPr lang="es-ES" sz="2000" dirty="0" smtClean="0">
            <a:latin typeface="Georgia" pitchFamily="18" charset="0"/>
          </a:endParaRPr>
        </a:p>
        <a:p>
          <a:r>
            <a:rPr lang="es-ES_tradnl" sz="2000" dirty="0" smtClean="0">
              <a:latin typeface="Georgia" pitchFamily="18" charset="0"/>
            </a:rPr>
            <a:t>Caída del muro de Berlín </a:t>
          </a:r>
          <a:endParaRPr lang="es-ES" sz="20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LinFactNeighborX="-49" custLinFactNeighborY="176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D7BB18C-9824-467B-9776-21A479F3FDD8}" type="presOf" srcId="{BC00FBD9-5799-42D8-95ED-35A1798252E4}" destId="{8A395546-FCF0-4044-B692-F62A25B0721F}" srcOrd="0" destOrd="0" presId="urn:microsoft.com/office/officeart/2005/8/layout/process1"/>
    <dgm:cxn modelId="{948444A4-B6F3-4AB5-9948-53593441DC5F}" type="presOf" srcId="{B4F4ADEC-D843-4D53-8C49-DD4D9E91C6C3}" destId="{AEF943BB-2615-4F18-8DD4-468F4E523E68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A2740236-A1D3-4091-B49D-2ADB52A13C12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2000" dirty="0" smtClean="0">
              <a:latin typeface="Georgia" pitchFamily="18" charset="0"/>
            </a:rPr>
            <a:t>1990-1999</a:t>
          </a:r>
          <a:endParaRPr lang="es-ES" sz="2000" dirty="0" smtClean="0">
            <a:latin typeface="Georgia" pitchFamily="18" charset="0"/>
          </a:endParaRPr>
        </a:p>
        <a:p>
          <a:r>
            <a:rPr lang="es-ES_tradnl" sz="2000" dirty="0" smtClean="0">
              <a:latin typeface="Georgia" pitchFamily="18" charset="0"/>
            </a:rPr>
            <a:t>Europa sin fronteras </a:t>
          </a:r>
          <a:endParaRPr lang="es-ES" sz="20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LinFactNeighborX="-83462" custLinFactNeighborY="-3571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421A97B-CC3E-4721-9408-B6459BB51A26}" type="presOf" srcId="{BC00FBD9-5799-42D8-95ED-35A1798252E4}" destId="{8A395546-FCF0-4044-B692-F62A25B0721F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D75F99E2-2370-4E9B-9B02-05062641C17A}" type="presOf" srcId="{B4F4ADEC-D843-4D53-8C49-DD4D9E91C6C3}" destId="{AEF943BB-2615-4F18-8DD4-468F4E523E68}" srcOrd="0" destOrd="0" presId="urn:microsoft.com/office/officeart/2005/8/layout/process1"/>
    <dgm:cxn modelId="{4BCABA81-F86C-495B-9F22-3EDE8AA9B6D3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2000" dirty="0" smtClean="0">
              <a:latin typeface="Georgia" pitchFamily="18" charset="0"/>
            </a:rPr>
            <a:t>Desde 2000</a:t>
          </a:r>
          <a:endParaRPr lang="es-ES" sz="2000" dirty="0" smtClean="0">
            <a:latin typeface="Georgia" pitchFamily="18" charset="0"/>
          </a:endParaRPr>
        </a:p>
        <a:p>
          <a:r>
            <a:rPr lang="es-ES_tradnl" sz="2000" dirty="0" smtClean="0">
              <a:latin typeface="Georgia" pitchFamily="18" charset="0"/>
            </a:rPr>
            <a:t>Prosigue la expansión</a:t>
          </a:r>
          <a:endParaRPr lang="es-ES" sz="20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LinFactX="-49130" custLinFactNeighborX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F78B5BC-DEFB-4E86-BD7B-81ED8DA06759}" type="presOf" srcId="{B4F4ADEC-D843-4D53-8C49-DD4D9E91C6C3}" destId="{AEF943BB-2615-4F18-8DD4-468F4E523E68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74764E67-70BB-4EF0-A21B-B6D77054C649}" type="presOf" srcId="{BC00FBD9-5799-42D8-95ED-35A1798252E4}" destId="{8A395546-FCF0-4044-B692-F62A25B0721F}" srcOrd="0" destOrd="0" presId="urn:microsoft.com/office/officeart/2005/8/layout/process1"/>
    <dgm:cxn modelId="{6ABC9DD9-5FB5-4CF6-BAEB-EB488FF92481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3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8AB88635-6A71-46B1-88F8-0342BE61F19F}">
      <dgm:prSet/>
      <dgm:spPr/>
      <dgm:t>
        <a:bodyPr/>
        <a:lstStyle/>
        <a:p>
          <a:r>
            <a:rPr lang="es-ES" dirty="0" smtClean="0"/>
            <a:t>1945-1959</a:t>
          </a:r>
          <a:br>
            <a:rPr lang="es-ES" dirty="0" smtClean="0"/>
          </a:br>
          <a:r>
            <a:rPr lang="es-ES" dirty="0" smtClean="0"/>
            <a:t>Los albores de la cooperación</a:t>
          </a:r>
          <a:endParaRPr lang="es-ES" dirty="0"/>
        </a:p>
      </dgm:t>
    </dgm:pt>
    <dgm:pt modelId="{CA234D14-B6BF-4007-A508-E07289ED8EA6}" type="parTrans" cxnId="{77A5E033-9B9D-4EF3-A879-4D029536A862}">
      <dgm:prSet/>
      <dgm:spPr/>
      <dgm:t>
        <a:bodyPr/>
        <a:lstStyle/>
        <a:p>
          <a:endParaRPr lang="es-ES"/>
        </a:p>
      </dgm:t>
    </dgm:pt>
    <dgm:pt modelId="{F0D07E49-04F4-4A3C-AC58-FE5F18F0CDB9}" type="sibTrans" cxnId="{77A5E033-9B9D-4EF3-A879-4D029536A862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2FBD651F-67DB-4F56-B1AB-8CC7B71DE909}" type="pres">
      <dgm:prSet presAssocID="{8AB88635-6A71-46B1-88F8-0342BE61F19F}" presName="node" presStyleLbl="node1" presStyleIdx="0" presStyleCnt="1" custScaleY="1269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7A5E033-9B9D-4EF3-A879-4D029536A862}" srcId="{B4F4ADEC-D843-4D53-8C49-DD4D9E91C6C3}" destId="{8AB88635-6A71-46B1-88F8-0342BE61F19F}" srcOrd="0" destOrd="0" parTransId="{CA234D14-B6BF-4007-A508-E07289ED8EA6}" sibTransId="{F0D07E49-04F4-4A3C-AC58-FE5F18F0CDB9}"/>
    <dgm:cxn modelId="{065D4712-7D5D-40A1-8F90-E44F56E501E8}" type="presOf" srcId="{B4F4ADEC-D843-4D53-8C49-DD4D9E91C6C3}" destId="{AEF943BB-2615-4F18-8DD4-468F4E523E68}" srcOrd="0" destOrd="0" presId="urn:microsoft.com/office/officeart/2005/8/layout/process1"/>
    <dgm:cxn modelId="{781191E0-9F35-4BB0-A9B7-E31E55031E77}" type="presOf" srcId="{8AB88635-6A71-46B1-88F8-0342BE61F19F}" destId="{2FBD651F-67DB-4F56-B1AB-8CC7B71DE909}" srcOrd="0" destOrd="0" presId="urn:microsoft.com/office/officeart/2005/8/layout/process1"/>
    <dgm:cxn modelId="{06C8CAF1-6B26-4A97-95D9-AA6EB84C966A}" type="presParOf" srcId="{AEF943BB-2615-4F18-8DD4-468F4E523E68}" destId="{2FBD651F-67DB-4F56-B1AB-8CC7B71DE90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94A83D73-827B-4849-A4EA-6C5923ABE95A}">
      <dgm:prSet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1960-1969 </a:t>
          </a:r>
        </a:p>
        <a:p>
          <a:r>
            <a:rPr lang="es-ES_tradnl" sz="1400" dirty="0" smtClean="0">
              <a:latin typeface="Georgia" pitchFamily="18" charset="0"/>
            </a:rPr>
            <a:t>Una etapa de crecimiento económico</a:t>
          </a:r>
          <a:endParaRPr lang="es-ES" sz="1400" dirty="0">
            <a:latin typeface="Georgia" pitchFamily="18" charset="0"/>
          </a:endParaRPr>
        </a:p>
      </dgm:t>
    </dgm:pt>
    <dgm:pt modelId="{00744E81-0F89-4307-8229-93BF48988045}" type="parTrans" cxnId="{B6CEEC7E-1E35-4CE8-9B8F-1AFD6E9B7B34}">
      <dgm:prSet/>
      <dgm:spPr/>
      <dgm:t>
        <a:bodyPr/>
        <a:lstStyle/>
        <a:p>
          <a:endParaRPr lang="es-ES"/>
        </a:p>
      </dgm:t>
    </dgm:pt>
    <dgm:pt modelId="{810954D2-989E-4196-937B-B99CD66724FC}" type="sibTrans" cxnId="{B6CEEC7E-1E35-4CE8-9B8F-1AFD6E9B7B34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38FFD996-65C4-4E38-A96E-4C668C63AC91}" type="pres">
      <dgm:prSet presAssocID="{94A83D73-827B-4849-A4EA-6C5923ABE95A}" presName="node" presStyleLbl="node1" presStyleIdx="0" presStyleCnt="1" custScaleY="116893" custLinFactNeighborX="-49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6CEEC7E-1E35-4CE8-9B8F-1AFD6E9B7B34}" srcId="{B4F4ADEC-D843-4D53-8C49-DD4D9E91C6C3}" destId="{94A83D73-827B-4849-A4EA-6C5923ABE95A}" srcOrd="0" destOrd="0" parTransId="{00744E81-0F89-4307-8229-93BF48988045}" sibTransId="{810954D2-989E-4196-937B-B99CD66724FC}"/>
    <dgm:cxn modelId="{3D4CC3F5-4421-42B2-BD4B-FFC0DA534198}" type="presOf" srcId="{94A83D73-827B-4849-A4EA-6C5923ABE95A}" destId="{38FFD996-65C4-4E38-A96E-4C668C63AC91}" srcOrd="0" destOrd="0" presId="urn:microsoft.com/office/officeart/2005/8/layout/process1"/>
    <dgm:cxn modelId="{74ED44A6-16C8-4AD6-9679-3071A9352582}" type="presOf" srcId="{B4F4ADEC-D843-4D53-8C49-DD4D9E91C6C3}" destId="{AEF943BB-2615-4F18-8DD4-468F4E523E68}" srcOrd="0" destOrd="0" presId="urn:microsoft.com/office/officeart/2005/8/layout/process1"/>
    <dgm:cxn modelId="{40A31FAC-BD42-4582-9B77-7C1B442CA898}" type="presParOf" srcId="{AEF943BB-2615-4F18-8DD4-468F4E523E68}" destId="{38FFD996-65C4-4E38-A96E-4C668C63AC9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4F4ADEC-D843-4D53-8C49-DD4D9E91C6C3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BC00FBD9-5799-42D8-95ED-35A1798252E4}">
      <dgm:prSet phldrT="[Texto]" custT="1"/>
      <dgm:spPr/>
      <dgm:t>
        <a:bodyPr/>
        <a:lstStyle/>
        <a:p>
          <a:r>
            <a:rPr lang="es-ES_tradnl" sz="1400" dirty="0" smtClean="0">
              <a:latin typeface="Georgia" pitchFamily="18" charset="0"/>
            </a:rPr>
            <a:t>1970-1979</a:t>
          </a:r>
          <a:endParaRPr lang="es-ES" sz="1400" dirty="0" smtClean="0">
            <a:latin typeface="Georgia" pitchFamily="18" charset="0"/>
          </a:endParaRPr>
        </a:p>
        <a:p>
          <a:r>
            <a:rPr lang="es-ES_tradnl" sz="1400" dirty="0" smtClean="0">
              <a:latin typeface="Georgia" pitchFamily="18" charset="0"/>
            </a:rPr>
            <a:t>La Comunidad crece </a:t>
          </a:r>
          <a:endParaRPr lang="es-ES" sz="1400" dirty="0">
            <a:latin typeface="Georgia" pitchFamily="18" charset="0"/>
          </a:endParaRPr>
        </a:p>
      </dgm:t>
    </dgm:pt>
    <dgm:pt modelId="{71D4BFC2-056E-4048-ACA5-6EDB86A851C9}" type="parTrans" cxnId="{C878A430-4A17-4F69-9AA0-EC591516FC28}">
      <dgm:prSet/>
      <dgm:spPr/>
      <dgm:t>
        <a:bodyPr/>
        <a:lstStyle/>
        <a:p>
          <a:endParaRPr lang="es-ES"/>
        </a:p>
      </dgm:t>
    </dgm:pt>
    <dgm:pt modelId="{80551818-C457-4BAA-A80D-69C8642768C3}" type="sibTrans" cxnId="{C878A430-4A17-4F69-9AA0-EC591516FC28}">
      <dgm:prSet/>
      <dgm:spPr/>
      <dgm:t>
        <a:bodyPr/>
        <a:lstStyle/>
        <a:p>
          <a:endParaRPr lang="es-ES"/>
        </a:p>
      </dgm:t>
    </dgm:pt>
    <dgm:pt modelId="{AEF943BB-2615-4F18-8DD4-468F4E523E68}" type="pres">
      <dgm:prSet presAssocID="{B4F4ADEC-D843-4D53-8C49-DD4D9E91C6C3}" presName="Name0" presStyleCnt="0">
        <dgm:presLayoutVars>
          <dgm:dir/>
          <dgm:resizeHandles val="exact"/>
        </dgm:presLayoutVars>
      </dgm:prSet>
      <dgm:spPr/>
    </dgm:pt>
    <dgm:pt modelId="{8A395546-FCF0-4044-B692-F62A25B0721F}" type="pres">
      <dgm:prSet presAssocID="{BC00FBD9-5799-42D8-95ED-35A1798252E4}" presName="node" presStyleLbl="node1" presStyleIdx="0" presStyleCnt="1" custScaleY="121210" custLinFactNeighborX="36337" custLinFactNeighborY="2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75B00E5-BCD5-40B6-820B-BAEE6FEFA7A2}" type="presOf" srcId="{BC00FBD9-5799-42D8-95ED-35A1798252E4}" destId="{8A395546-FCF0-4044-B692-F62A25B0721F}" srcOrd="0" destOrd="0" presId="urn:microsoft.com/office/officeart/2005/8/layout/process1"/>
    <dgm:cxn modelId="{C878A430-4A17-4F69-9AA0-EC591516FC28}" srcId="{B4F4ADEC-D843-4D53-8C49-DD4D9E91C6C3}" destId="{BC00FBD9-5799-42D8-95ED-35A1798252E4}" srcOrd="0" destOrd="0" parTransId="{71D4BFC2-056E-4048-ACA5-6EDB86A851C9}" sibTransId="{80551818-C457-4BAA-A80D-69C8642768C3}"/>
    <dgm:cxn modelId="{4C99537A-7F28-4D16-9B1B-0EF1A647576E}" type="presOf" srcId="{B4F4ADEC-D843-4D53-8C49-DD4D9E91C6C3}" destId="{AEF943BB-2615-4F18-8DD4-468F4E523E68}" srcOrd="0" destOrd="0" presId="urn:microsoft.com/office/officeart/2005/8/layout/process1"/>
    <dgm:cxn modelId="{69FA814C-F4C7-482E-BA2D-693DCA97A2E7}" type="presParOf" srcId="{AEF943BB-2615-4F18-8DD4-468F4E523E68}" destId="{8A395546-FCF0-4044-B692-F62A25B0721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BD651F-67DB-4F56-B1AB-8CC7B71DE909}">
      <dsp:nvSpPr>
        <dsp:cNvPr id="0" name=""/>
        <dsp:cNvSpPr/>
      </dsp:nvSpPr>
      <dsp:spPr>
        <a:xfrm>
          <a:off x="0" y="0"/>
          <a:ext cx="2926097" cy="11429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Georgia" pitchFamily="18" charset="0"/>
            </a:rPr>
            <a:t>1945-1959</a:t>
          </a:r>
          <a:br>
            <a:rPr lang="es-ES" sz="2000" kern="1200" dirty="0" smtClean="0">
              <a:latin typeface="Georgia" pitchFamily="18" charset="0"/>
            </a:rPr>
          </a:br>
          <a:r>
            <a:rPr lang="es-ES" sz="2000" kern="1200" dirty="0" smtClean="0">
              <a:latin typeface="Georgia" pitchFamily="18" charset="0"/>
            </a:rPr>
            <a:t>Los albores de la cooperación</a:t>
          </a:r>
          <a:endParaRPr lang="es-ES" sz="2000" kern="1200" dirty="0">
            <a:latin typeface="Georgia" pitchFamily="18" charset="0"/>
          </a:endParaRPr>
        </a:p>
      </dsp:txBody>
      <dsp:txXfrm>
        <a:off x="0" y="0"/>
        <a:ext cx="2926097" cy="114298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2"/>
          <a:ext cx="1500198" cy="1142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1980-1989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Caída del muro de Berlín </a:t>
          </a:r>
          <a:endParaRPr lang="es-ES" sz="1400" kern="1200" dirty="0">
            <a:latin typeface="Georgia" pitchFamily="18" charset="0"/>
          </a:endParaRPr>
        </a:p>
      </dsp:txBody>
      <dsp:txXfrm>
        <a:off x="0" y="2"/>
        <a:ext cx="1500198" cy="114297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157147"/>
          <a:ext cx="1643074" cy="11287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1990-1999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Europa sin fronteras </a:t>
          </a:r>
          <a:endParaRPr lang="es-ES" sz="1400" kern="1200" dirty="0">
            <a:latin typeface="Georgia" pitchFamily="18" charset="0"/>
          </a:endParaRPr>
        </a:p>
      </dsp:txBody>
      <dsp:txXfrm>
        <a:off x="0" y="157147"/>
        <a:ext cx="1643074" cy="112871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1"/>
          <a:ext cx="1500165" cy="114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Desde 2000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Prosigue la expansión</a:t>
          </a:r>
          <a:endParaRPr lang="es-ES" sz="1400" kern="1200" dirty="0">
            <a:latin typeface="Georgia" pitchFamily="18" charset="0"/>
          </a:endParaRPr>
        </a:p>
      </dsp:txBody>
      <dsp:txXfrm>
        <a:off x="0" y="1"/>
        <a:ext cx="1500165" cy="114298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BD651F-67DB-4F56-B1AB-8CC7B71DE909}">
      <dsp:nvSpPr>
        <dsp:cNvPr id="0" name=""/>
        <dsp:cNvSpPr/>
      </dsp:nvSpPr>
      <dsp:spPr>
        <a:xfrm>
          <a:off x="0" y="0"/>
          <a:ext cx="1500165" cy="114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Georgia" pitchFamily="18" charset="0"/>
            </a:rPr>
            <a:t>1945-1959</a:t>
          </a:r>
          <a:br>
            <a:rPr lang="es-ES" sz="1400" kern="1200" dirty="0" smtClean="0">
              <a:latin typeface="Georgia" pitchFamily="18" charset="0"/>
            </a:rPr>
          </a:br>
          <a:r>
            <a:rPr lang="es-ES" sz="1400" kern="1200" dirty="0" smtClean="0">
              <a:latin typeface="Georgia" pitchFamily="18" charset="0"/>
            </a:rPr>
            <a:t>Los albores de la cooperación</a:t>
          </a:r>
          <a:endParaRPr lang="es-ES" sz="1400" kern="1200" dirty="0">
            <a:latin typeface="Georgia" pitchFamily="18" charset="0"/>
          </a:endParaRPr>
        </a:p>
      </dsp:txBody>
      <dsp:txXfrm>
        <a:off x="0" y="0"/>
        <a:ext cx="1500165" cy="1142982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FFD996-65C4-4E38-A96E-4C668C63AC91}">
      <dsp:nvSpPr>
        <dsp:cNvPr id="0" name=""/>
        <dsp:cNvSpPr/>
      </dsp:nvSpPr>
      <dsp:spPr>
        <a:xfrm>
          <a:off x="0" y="555"/>
          <a:ext cx="1427364" cy="114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1960-1969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Una etapa de crecimiento económico</a:t>
          </a:r>
          <a:endParaRPr lang="es-ES" sz="1400" kern="1200" dirty="0">
            <a:latin typeface="Georgia" pitchFamily="18" charset="0"/>
          </a:endParaRPr>
        </a:p>
      </dsp:txBody>
      <dsp:txXfrm>
        <a:off x="0" y="555"/>
        <a:ext cx="1427364" cy="1141872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1534" y="1112"/>
          <a:ext cx="1570101" cy="11418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1970-1979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La Comunidad crece </a:t>
          </a:r>
          <a:endParaRPr lang="es-ES" sz="1400" kern="1200" dirty="0">
            <a:latin typeface="Georgia" pitchFamily="18" charset="0"/>
          </a:endParaRPr>
        </a:p>
      </dsp:txBody>
      <dsp:txXfrm>
        <a:off x="1534" y="1112"/>
        <a:ext cx="1570101" cy="1141871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2"/>
          <a:ext cx="1500198" cy="1142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1980-1989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Caída del muro de Berlín </a:t>
          </a:r>
          <a:endParaRPr lang="es-ES" sz="1400" kern="1200" dirty="0">
            <a:latin typeface="Georgia" pitchFamily="18" charset="0"/>
          </a:endParaRPr>
        </a:p>
      </dsp:txBody>
      <dsp:txXfrm>
        <a:off x="0" y="2"/>
        <a:ext cx="1500198" cy="1142979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157147"/>
          <a:ext cx="1643074" cy="11287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1990-1999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Europa sin fronteras </a:t>
          </a:r>
          <a:endParaRPr lang="es-ES" sz="1400" kern="1200" dirty="0">
            <a:latin typeface="Georgia" pitchFamily="18" charset="0"/>
          </a:endParaRPr>
        </a:p>
      </dsp:txBody>
      <dsp:txXfrm>
        <a:off x="0" y="157147"/>
        <a:ext cx="1643074" cy="1128712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1"/>
          <a:ext cx="1500165" cy="114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Desde 2000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Prosigue la expansión</a:t>
          </a:r>
          <a:endParaRPr lang="es-ES" sz="1400" kern="1200" dirty="0">
            <a:latin typeface="Georgia" pitchFamily="18" charset="0"/>
          </a:endParaRPr>
        </a:p>
      </dsp:txBody>
      <dsp:txXfrm>
        <a:off x="0" y="1"/>
        <a:ext cx="1500165" cy="1142982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BD651F-67DB-4F56-B1AB-8CC7B71DE909}">
      <dsp:nvSpPr>
        <dsp:cNvPr id="0" name=""/>
        <dsp:cNvSpPr/>
      </dsp:nvSpPr>
      <dsp:spPr>
        <a:xfrm>
          <a:off x="0" y="0"/>
          <a:ext cx="1500165" cy="114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Georgia" pitchFamily="18" charset="0"/>
            </a:rPr>
            <a:t>1945-1959</a:t>
          </a:r>
          <a:br>
            <a:rPr lang="es-ES" sz="1400" kern="1200" dirty="0" smtClean="0">
              <a:latin typeface="Georgia" pitchFamily="18" charset="0"/>
            </a:rPr>
          </a:br>
          <a:r>
            <a:rPr lang="es-ES" sz="1400" kern="1200" dirty="0" smtClean="0">
              <a:latin typeface="Georgia" pitchFamily="18" charset="0"/>
            </a:rPr>
            <a:t>Los albores de la cooperación</a:t>
          </a:r>
          <a:endParaRPr lang="es-ES" sz="1400" kern="1200" dirty="0">
            <a:latin typeface="Georgia" pitchFamily="18" charset="0"/>
          </a:endParaRPr>
        </a:p>
      </dsp:txBody>
      <dsp:txXfrm>
        <a:off x="0" y="0"/>
        <a:ext cx="1500165" cy="114298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FFD996-65C4-4E38-A96E-4C668C63AC91}">
      <dsp:nvSpPr>
        <dsp:cNvPr id="0" name=""/>
        <dsp:cNvSpPr/>
      </dsp:nvSpPr>
      <dsp:spPr>
        <a:xfrm>
          <a:off x="0" y="0"/>
          <a:ext cx="2926097" cy="11430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1960-1969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Una etapa de crecimiento económico</a:t>
          </a:r>
          <a:endParaRPr lang="es-ES" sz="2000" kern="1200" dirty="0">
            <a:latin typeface="Georgia" pitchFamily="18" charset="0"/>
          </a:endParaRPr>
        </a:p>
      </dsp:txBody>
      <dsp:txXfrm>
        <a:off x="0" y="0"/>
        <a:ext cx="2926097" cy="1143008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FFD996-65C4-4E38-A96E-4C668C63AC91}">
      <dsp:nvSpPr>
        <dsp:cNvPr id="0" name=""/>
        <dsp:cNvSpPr/>
      </dsp:nvSpPr>
      <dsp:spPr>
        <a:xfrm>
          <a:off x="0" y="555"/>
          <a:ext cx="1427364" cy="114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1960-1969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Una etapa de crecimiento económico</a:t>
          </a:r>
          <a:endParaRPr lang="es-ES" sz="1400" kern="1200" dirty="0">
            <a:latin typeface="Georgia" pitchFamily="18" charset="0"/>
          </a:endParaRPr>
        </a:p>
      </dsp:txBody>
      <dsp:txXfrm>
        <a:off x="0" y="555"/>
        <a:ext cx="1427364" cy="1141872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1534" y="1112"/>
          <a:ext cx="1570101" cy="11418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1970-1979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La Comunidad crece </a:t>
          </a:r>
          <a:endParaRPr lang="es-ES" sz="1400" kern="1200" dirty="0">
            <a:latin typeface="Georgia" pitchFamily="18" charset="0"/>
          </a:endParaRPr>
        </a:p>
      </dsp:txBody>
      <dsp:txXfrm>
        <a:off x="1534" y="1112"/>
        <a:ext cx="1570101" cy="1141871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2"/>
          <a:ext cx="1500198" cy="1142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1980-1989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Caída del muro de Berlín </a:t>
          </a:r>
          <a:endParaRPr lang="es-ES" sz="1400" kern="1200" dirty="0">
            <a:latin typeface="Georgia" pitchFamily="18" charset="0"/>
          </a:endParaRPr>
        </a:p>
      </dsp:txBody>
      <dsp:txXfrm>
        <a:off x="0" y="2"/>
        <a:ext cx="1500198" cy="1142979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85709"/>
          <a:ext cx="1643074" cy="11287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1990-1999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Europa sin fronteras </a:t>
          </a:r>
          <a:endParaRPr lang="es-ES" sz="1400" kern="1200" dirty="0">
            <a:latin typeface="Georgia" pitchFamily="18" charset="0"/>
          </a:endParaRPr>
        </a:p>
      </dsp:txBody>
      <dsp:txXfrm>
        <a:off x="0" y="85709"/>
        <a:ext cx="1643074" cy="1128712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1"/>
          <a:ext cx="1500165" cy="114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Desde 2000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Prosigue la expansión</a:t>
          </a:r>
          <a:endParaRPr lang="es-ES" sz="1400" kern="1200" dirty="0">
            <a:latin typeface="Georgia" pitchFamily="18" charset="0"/>
          </a:endParaRPr>
        </a:p>
      </dsp:txBody>
      <dsp:txXfrm>
        <a:off x="0" y="1"/>
        <a:ext cx="1500165" cy="1142982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BD651F-67DB-4F56-B1AB-8CC7B71DE909}">
      <dsp:nvSpPr>
        <dsp:cNvPr id="0" name=""/>
        <dsp:cNvSpPr/>
      </dsp:nvSpPr>
      <dsp:spPr>
        <a:xfrm>
          <a:off x="0" y="0"/>
          <a:ext cx="1500165" cy="114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Georgia" pitchFamily="18" charset="0"/>
            </a:rPr>
            <a:t>1945-1959</a:t>
          </a:r>
          <a:br>
            <a:rPr lang="es-ES" sz="1400" kern="1200" dirty="0" smtClean="0">
              <a:latin typeface="Georgia" pitchFamily="18" charset="0"/>
            </a:rPr>
          </a:br>
          <a:r>
            <a:rPr lang="es-ES" sz="1400" kern="1200" dirty="0" smtClean="0">
              <a:latin typeface="Georgia" pitchFamily="18" charset="0"/>
            </a:rPr>
            <a:t>Los albores de la cooperación</a:t>
          </a:r>
          <a:endParaRPr lang="es-ES" sz="1400" kern="1200" dirty="0">
            <a:latin typeface="Georgia" pitchFamily="18" charset="0"/>
          </a:endParaRPr>
        </a:p>
      </dsp:txBody>
      <dsp:txXfrm>
        <a:off x="0" y="0"/>
        <a:ext cx="1500165" cy="1142982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FFD996-65C4-4E38-A96E-4C668C63AC91}">
      <dsp:nvSpPr>
        <dsp:cNvPr id="0" name=""/>
        <dsp:cNvSpPr/>
      </dsp:nvSpPr>
      <dsp:spPr>
        <a:xfrm>
          <a:off x="0" y="555"/>
          <a:ext cx="1427364" cy="114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1960-1969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Una etapa de crecimiento económico</a:t>
          </a:r>
          <a:endParaRPr lang="es-ES" sz="1400" kern="1200" dirty="0">
            <a:latin typeface="Georgia" pitchFamily="18" charset="0"/>
          </a:endParaRPr>
        </a:p>
      </dsp:txBody>
      <dsp:txXfrm>
        <a:off x="0" y="555"/>
        <a:ext cx="1427364" cy="1141872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1534" y="1112"/>
          <a:ext cx="1570101" cy="11418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1970-1979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La Comunidad crece </a:t>
          </a:r>
          <a:endParaRPr lang="es-ES" sz="1400" kern="1200" dirty="0">
            <a:latin typeface="Georgia" pitchFamily="18" charset="0"/>
          </a:endParaRPr>
        </a:p>
      </dsp:txBody>
      <dsp:txXfrm>
        <a:off x="1534" y="1112"/>
        <a:ext cx="1570101" cy="1141871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2"/>
          <a:ext cx="1500198" cy="1142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1980-1989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Caída del muro de Berlín </a:t>
          </a:r>
          <a:endParaRPr lang="es-ES" sz="1400" kern="1200" dirty="0">
            <a:latin typeface="Georgia" pitchFamily="18" charset="0"/>
          </a:endParaRPr>
        </a:p>
      </dsp:txBody>
      <dsp:txXfrm>
        <a:off x="0" y="2"/>
        <a:ext cx="1500198" cy="1142979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157147"/>
          <a:ext cx="1643074" cy="11287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1990-1999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Europa sin fronteras </a:t>
          </a:r>
          <a:endParaRPr lang="es-ES" sz="1400" kern="1200" dirty="0">
            <a:latin typeface="Georgia" pitchFamily="18" charset="0"/>
          </a:endParaRPr>
        </a:p>
      </dsp:txBody>
      <dsp:txXfrm>
        <a:off x="0" y="157147"/>
        <a:ext cx="1643074" cy="112871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0"/>
          <a:ext cx="2926065" cy="1071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1970-1979</a:t>
          </a:r>
          <a:endParaRPr lang="es-ES" sz="2000" kern="1200" dirty="0" smtClean="0">
            <a:latin typeface="Georgia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La Comunidad crece </a:t>
          </a:r>
          <a:endParaRPr lang="es-ES" sz="2000" kern="1200" dirty="0">
            <a:latin typeface="Georgia" pitchFamily="18" charset="0"/>
          </a:endParaRPr>
        </a:p>
      </dsp:txBody>
      <dsp:txXfrm>
        <a:off x="0" y="0"/>
        <a:ext cx="2926065" cy="1071570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1"/>
          <a:ext cx="1500165" cy="114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Desde 2000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Prosigue la expansión</a:t>
          </a:r>
          <a:endParaRPr lang="es-ES" sz="1400" kern="1200" dirty="0">
            <a:latin typeface="Georgia" pitchFamily="18" charset="0"/>
          </a:endParaRPr>
        </a:p>
      </dsp:txBody>
      <dsp:txXfrm>
        <a:off x="0" y="1"/>
        <a:ext cx="1500165" cy="114298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0"/>
          <a:ext cx="2926065" cy="11430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1980-1989</a:t>
          </a:r>
          <a:endParaRPr lang="es-ES" sz="2000" kern="1200" dirty="0" smtClean="0">
            <a:latin typeface="Georgia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Caída del muro de Berlín </a:t>
          </a:r>
          <a:endParaRPr lang="es-ES" sz="2000" kern="1200" dirty="0">
            <a:latin typeface="Georgia" pitchFamily="18" charset="0"/>
          </a:endParaRPr>
        </a:p>
      </dsp:txBody>
      <dsp:txXfrm>
        <a:off x="0" y="0"/>
        <a:ext cx="2926065" cy="114300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0"/>
          <a:ext cx="2926065" cy="11430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1990-1999</a:t>
          </a:r>
          <a:endParaRPr lang="es-ES" sz="2000" kern="1200" dirty="0" smtClean="0">
            <a:latin typeface="Georgia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Europa sin fronteras </a:t>
          </a:r>
          <a:endParaRPr lang="es-ES" sz="2000" kern="1200" dirty="0">
            <a:latin typeface="Georgia" pitchFamily="18" charset="0"/>
          </a:endParaRPr>
        </a:p>
      </dsp:txBody>
      <dsp:txXfrm>
        <a:off x="0" y="0"/>
        <a:ext cx="2926065" cy="114300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0" y="0"/>
          <a:ext cx="2997433" cy="11430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Desde 2000</a:t>
          </a:r>
          <a:endParaRPr lang="es-ES" sz="2000" kern="1200" dirty="0" smtClean="0">
            <a:latin typeface="Georgia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latin typeface="Georgia" pitchFamily="18" charset="0"/>
            </a:rPr>
            <a:t>Prosigue la expansión</a:t>
          </a:r>
          <a:endParaRPr lang="es-ES" sz="2000" kern="1200" dirty="0">
            <a:latin typeface="Georgia" pitchFamily="18" charset="0"/>
          </a:endParaRPr>
        </a:p>
      </dsp:txBody>
      <dsp:txXfrm>
        <a:off x="0" y="0"/>
        <a:ext cx="2997433" cy="114300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BD651F-67DB-4F56-B1AB-8CC7B71DE909}">
      <dsp:nvSpPr>
        <dsp:cNvPr id="0" name=""/>
        <dsp:cNvSpPr/>
      </dsp:nvSpPr>
      <dsp:spPr>
        <a:xfrm>
          <a:off x="732" y="558"/>
          <a:ext cx="1498700" cy="11418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1945-1959</a:t>
          </a:r>
          <a:br>
            <a:rPr lang="es-ES" sz="1700" kern="1200" dirty="0" smtClean="0"/>
          </a:br>
          <a:r>
            <a:rPr lang="es-ES" sz="1700" kern="1200" dirty="0" smtClean="0"/>
            <a:t>Los albores de la cooperación</a:t>
          </a:r>
          <a:endParaRPr lang="es-ES" sz="1700" kern="1200" dirty="0"/>
        </a:p>
      </dsp:txBody>
      <dsp:txXfrm>
        <a:off x="732" y="558"/>
        <a:ext cx="1498700" cy="114186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FFD996-65C4-4E38-A96E-4C668C63AC91}">
      <dsp:nvSpPr>
        <dsp:cNvPr id="0" name=""/>
        <dsp:cNvSpPr/>
      </dsp:nvSpPr>
      <dsp:spPr>
        <a:xfrm>
          <a:off x="0" y="555"/>
          <a:ext cx="1427364" cy="114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1960-1969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Una etapa de crecimiento económico</a:t>
          </a:r>
          <a:endParaRPr lang="es-ES" sz="1400" kern="1200" dirty="0">
            <a:latin typeface="Georgia" pitchFamily="18" charset="0"/>
          </a:endParaRPr>
        </a:p>
      </dsp:txBody>
      <dsp:txXfrm>
        <a:off x="0" y="555"/>
        <a:ext cx="1427364" cy="114187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95546-FCF0-4044-B692-F62A25B0721F}">
      <dsp:nvSpPr>
        <dsp:cNvPr id="0" name=""/>
        <dsp:cNvSpPr/>
      </dsp:nvSpPr>
      <dsp:spPr>
        <a:xfrm>
          <a:off x="1534" y="1112"/>
          <a:ext cx="1570101" cy="11418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1970-1979</a:t>
          </a:r>
          <a:endParaRPr lang="es-ES" sz="1400" kern="1200" dirty="0" smtClean="0">
            <a:latin typeface="Georg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latin typeface="Georgia" pitchFamily="18" charset="0"/>
            </a:rPr>
            <a:t>La Comunidad crece </a:t>
          </a:r>
          <a:endParaRPr lang="es-ES" sz="1400" kern="1200" dirty="0">
            <a:latin typeface="Georgia" pitchFamily="18" charset="0"/>
          </a:endParaRPr>
        </a:p>
      </dsp:txBody>
      <dsp:txXfrm>
        <a:off x="1534" y="1112"/>
        <a:ext cx="1570101" cy="1141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F0CD5-EC60-4257-AE0B-D81C9DA48A19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93229-CF33-498C-A510-5B1DCD30B6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93229-CF33-498C-A510-5B1DCD30B691}" type="slidenum">
              <a:rPr lang="es-ES" smtClean="0"/>
              <a:pPr/>
              <a:t>4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45E19-582B-4A74-9CC2-59C8B056202F}" type="datetimeFigureOut">
              <a:rPr lang="es-ES" smtClean="0"/>
              <a:pPr/>
              <a:t>16/03/2010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CD94B-B008-4D31-972F-9C944932AF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enciclopedia.us.es/images/thumb/0/0a/Robert_Schuman.jpg/180px-Robert_Schuman.jpg" TargetMode="External"/><Relationship Id="rId7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s.wikipedia.org/wiki/Archivo:Werner_(cropped).jpg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es.wikipedia.org/wiki/Archivo:Bundesarchiv_Bild_183-39998-0427,_Paul-Henri_Spaak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29" Type="http://schemas.openxmlformats.org/officeDocument/2006/relationships/diagramLayout" Target="../diagrams/layout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32" Type="http://schemas.microsoft.com/office/2007/relationships/diagramDrawing" Target="../diagrams/drawing6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28" Type="http://schemas.openxmlformats.org/officeDocument/2006/relationships/diagramData" Target="../diagrams/data6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31" Type="http://schemas.openxmlformats.org/officeDocument/2006/relationships/diagramColors" Target="../diagrams/colors6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Relationship Id="rId30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microsoft.com/office/2007/relationships/diagramDrawing" Target="../diagrams/drawing8.xml"/><Relationship Id="rId18" Type="http://schemas.microsoft.com/office/2007/relationships/diagramDrawing" Target="../diagrams/drawing9.xml"/><Relationship Id="rId26" Type="http://schemas.openxmlformats.org/officeDocument/2006/relationships/diagramQuickStyle" Target="../diagrams/quickStyle11.xml"/><Relationship Id="rId3" Type="http://schemas.openxmlformats.org/officeDocument/2006/relationships/image" Target="../media/image4.png"/><Relationship Id="rId21" Type="http://schemas.openxmlformats.org/officeDocument/2006/relationships/diagramQuickStyle" Target="../diagrams/quickStyle10.xml"/><Relationship Id="rId7" Type="http://schemas.openxmlformats.org/officeDocument/2006/relationships/diagramColors" Target="../diagrams/colors7.xml"/><Relationship Id="rId12" Type="http://schemas.openxmlformats.org/officeDocument/2006/relationships/diagramColors" Target="../diagrams/colors8.xml"/><Relationship Id="rId17" Type="http://schemas.openxmlformats.org/officeDocument/2006/relationships/diagramColors" Target="../diagrams/colors9.xml"/><Relationship Id="rId25" Type="http://schemas.openxmlformats.org/officeDocument/2006/relationships/diagramLayout" Target="../diagrams/layout11.xml"/><Relationship Id="rId33" Type="http://schemas.microsoft.com/office/2007/relationships/diagramDrawing" Target="../diagrams/drawing12.xml"/><Relationship Id="rId2" Type="http://schemas.openxmlformats.org/officeDocument/2006/relationships/notesSlide" Target="../notesSlides/notesSlide1.xml"/><Relationship Id="rId16" Type="http://schemas.openxmlformats.org/officeDocument/2006/relationships/diagramQuickStyle" Target="../diagrams/quickStyle9.xml"/><Relationship Id="rId20" Type="http://schemas.openxmlformats.org/officeDocument/2006/relationships/diagramLayout" Target="../diagrams/layout10.xml"/><Relationship Id="rId29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diagramQuickStyle" Target="../diagrams/quickStyle8.xml"/><Relationship Id="rId24" Type="http://schemas.openxmlformats.org/officeDocument/2006/relationships/diagramData" Target="../diagrams/data11.xml"/><Relationship Id="rId32" Type="http://schemas.openxmlformats.org/officeDocument/2006/relationships/diagramColors" Target="../diagrams/colors12.xml"/><Relationship Id="rId5" Type="http://schemas.openxmlformats.org/officeDocument/2006/relationships/diagramLayout" Target="../diagrams/layout7.xml"/><Relationship Id="rId15" Type="http://schemas.openxmlformats.org/officeDocument/2006/relationships/diagramLayout" Target="../diagrams/layout9.xml"/><Relationship Id="rId23" Type="http://schemas.microsoft.com/office/2007/relationships/diagramDrawing" Target="../diagrams/drawing10.xml"/><Relationship Id="rId28" Type="http://schemas.microsoft.com/office/2007/relationships/diagramDrawing" Target="../diagrams/drawing11.xml"/><Relationship Id="rId10" Type="http://schemas.openxmlformats.org/officeDocument/2006/relationships/diagramLayout" Target="../diagrams/layout8.xml"/><Relationship Id="rId19" Type="http://schemas.openxmlformats.org/officeDocument/2006/relationships/diagramData" Target="../diagrams/data10.xml"/><Relationship Id="rId31" Type="http://schemas.openxmlformats.org/officeDocument/2006/relationships/diagramQuickStyle" Target="../diagrams/quickStyle12.xml"/><Relationship Id="rId4" Type="http://schemas.openxmlformats.org/officeDocument/2006/relationships/diagramData" Target="../diagrams/data7.xml"/><Relationship Id="rId9" Type="http://schemas.openxmlformats.org/officeDocument/2006/relationships/diagramData" Target="../diagrams/data8.xml"/><Relationship Id="rId14" Type="http://schemas.openxmlformats.org/officeDocument/2006/relationships/diagramData" Target="../diagrams/data9.xml"/><Relationship Id="rId22" Type="http://schemas.openxmlformats.org/officeDocument/2006/relationships/diagramColors" Target="../diagrams/colors10.xml"/><Relationship Id="rId27" Type="http://schemas.openxmlformats.org/officeDocument/2006/relationships/diagramColors" Target="../diagrams/colors11.xml"/><Relationship Id="rId30" Type="http://schemas.openxmlformats.org/officeDocument/2006/relationships/diagramLayout" Target="../diagrams/layout1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13" Type="http://schemas.microsoft.com/office/2007/relationships/diagramDrawing" Target="../diagrams/drawing14.xml"/><Relationship Id="rId18" Type="http://schemas.microsoft.com/office/2007/relationships/diagramDrawing" Target="../diagrams/drawing15.xml"/><Relationship Id="rId26" Type="http://schemas.openxmlformats.org/officeDocument/2006/relationships/diagramQuickStyle" Target="../diagrams/quickStyle17.xml"/><Relationship Id="rId3" Type="http://schemas.openxmlformats.org/officeDocument/2006/relationships/image" Target="../media/image6.png"/><Relationship Id="rId21" Type="http://schemas.openxmlformats.org/officeDocument/2006/relationships/diagramQuickStyle" Target="../diagrams/quickStyle16.xml"/><Relationship Id="rId7" Type="http://schemas.openxmlformats.org/officeDocument/2006/relationships/diagramColors" Target="../diagrams/colors13.xml"/><Relationship Id="rId12" Type="http://schemas.openxmlformats.org/officeDocument/2006/relationships/diagramColors" Target="../diagrams/colors14.xml"/><Relationship Id="rId17" Type="http://schemas.openxmlformats.org/officeDocument/2006/relationships/diagramColors" Target="../diagrams/colors15.xml"/><Relationship Id="rId25" Type="http://schemas.openxmlformats.org/officeDocument/2006/relationships/diagramLayout" Target="../diagrams/layout17.xml"/><Relationship Id="rId33" Type="http://schemas.microsoft.com/office/2007/relationships/diagramDrawing" Target="../diagrams/drawing18.xml"/><Relationship Id="rId2" Type="http://schemas.openxmlformats.org/officeDocument/2006/relationships/image" Target="../media/image5.png"/><Relationship Id="rId16" Type="http://schemas.openxmlformats.org/officeDocument/2006/relationships/diagramQuickStyle" Target="../diagrams/quickStyle15.xml"/><Relationship Id="rId20" Type="http://schemas.openxmlformats.org/officeDocument/2006/relationships/diagramLayout" Target="../diagrams/layout16.xml"/><Relationship Id="rId29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11" Type="http://schemas.openxmlformats.org/officeDocument/2006/relationships/diagramQuickStyle" Target="../diagrams/quickStyle14.xml"/><Relationship Id="rId24" Type="http://schemas.openxmlformats.org/officeDocument/2006/relationships/diagramData" Target="../diagrams/data17.xml"/><Relationship Id="rId32" Type="http://schemas.openxmlformats.org/officeDocument/2006/relationships/diagramColors" Target="../diagrams/colors18.xml"/><Relationship Id="rId5" Type="http://schemas.openxmlformats.org/officeDocument/2006/relationships/diagramLayout" Target="../diagrams/layout13.xml"/><Relationship Id="rId15" Type="http://schemas.openxmlformats.org/officeDocument/2006/relationships/diagramLayout" Target="../diagrams/layout15.xml"/><Relationship Id="rId23" Type="http://schemas.microsoft.com/office/2007/relationships/diagramDrawing" Target="../diagrams/drawing16.xml"/><Relationship Id="rId28" Type="http://schemas.microsoft.com/office/2007/relationships/diagramDrawing" Target="../diagrams/drawing17.xml"/><Relationship Id="rId10" Type="http://schemas.openxmlformats.org/officeDocument/2006/relationships/diagramLayout" Target="../diagrams/layout14.xml"/><Relationship Id="rId19" Type="http://schemas.openxmlformats.org/officeDocument/2006/relationships/diagramData" Target="../diagrams/data16.xml"/><Relationship Id="rId31" Type="http://schemas.openxmlformats.org/officeDocument/2006/relationships/diagramQuickStyle" Target="../diagrams/quickStyle18.xml"/><Relationship Id="rId4" Type="http://schemas.openxmlformats.org/officeDocument/2006/relationships/diagramData" Target="../diagrams/data13.xml"/><Relationship Id="rId9" Type="http://schemas.openxmlformats.org/officeDocument/2006/relationships/diagramData" Target="../diagrams/data14.xml"/><Relationship Id="rId14" Type="http://schemas.openxmlformats.org/officeDocument/2006/relationships/diagramData" Target="../diagrams/data15.xml"/><Relationship Id="rId22" Type="http://schemas.openxmlformats.org/officeDocument/2006/relationships/diagramColors" Target="../diagrams/colors16.xml"/><Relationship Id="rId27" Type="http://schemas.openxmlformats.org/officeDocument/2006/relationships/diagramColors" Target="../diagrams/colors17.xml"/><Relationship Id="rId30" Type="http://schemas.openxmlformats.org/officeDocument/2006/relationships/diagramLayout" Target="../diagrams/layout18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13" Type="http://schemas.microsoft.com/office/2007/relationships/diagramDrawing" Target="../diagrams/drawing20.xml"/><Relationship Id="rId18" Type="http://schemas.microsoft.com/office/2007/relationships/diagramDrawing" Target="../diagrams/drawing21.xml"/><Relationship Id="rId26" Type="http://schemas.openxmlformats.org/officeDocument/2006/relationships/diagramQuickStyle" Target="../diagrams/quickStyle23.xml"/><Relationship Id="rId3" Type="http://schemas.openxmlformats.org/officeDocument/2006/relationships/image" Target="../media/image8.png"/><Relationship Id="rId21" Type="http://schemas.openxmlformats.org/officeDocument/2006/relationships/diagramQuickStyle" Target="../diagrams/quickStyle22.xml"/><Relationship Id="rId7" Type="http://schemas.openxmlformats.org/officeDocument/2006/relationships/diagramColors" Target="../diagrams/colors19.xml"/><Relationship Id="rId12" Type="http://schemas.openxmlformats.org/officeDocument/2006/relationships/diagramColors" Target="../diagrams/colors20.xml"/><Relationship Id="rId17" Type="http://schemas.openxmlformats.org/officeDocument/2006/relationships/diagramColors" Target="../diagrams/colors21.xml"/><Relationship Id="rId25" Type="http://schemas.openxmlformats.org/officeDocument/2006/relationships/diagramLayout" Target="../diagrams/layout23.xml"/><Relationship Id="rId33" Type="http://schemas.microsoft.com/office/2007/relationships/diagramDrawing" Target="../diagrams/drawing24.xml"/><Relationship Id="rId2" Type="http://schemas.openxmlformats.org/officeDocument/2006/relationships/image" Target="../media/image7.png"/><Relationship Id="rId16" Type="http://schemas.openxmlformats.org/officeDocument/2006/relationships/diagramQuickStyle" Target="../diagrams/quickStyle21.xml"/><Relationship Id="rId20" Type="http://schemas.openxmlformats.org/officeDocument/2006/relationships/diagramLayout" Target="../diagrams/layout22.xml"/><Relationship Id="rId29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9.xml"/><Relationship Id="rId11" Type="http://schemas.openxmlformats.org/officeDocument/2006/relationships/diagramQuickStyle" Target="../diagrams/quickStyle20.xml"/><Relationship Id="rId24" Type="http://schemas.openxmlformats.org/officeDocument/2006/relationships/diagramData" Target="../diagrams/data23.xml"/><Relationship Id="rId32" Type="http://schemas.openxmlformats.org/officeDocument/2006/relationships/diagramColors" Target="../diagrams/colors24.xml"/><Relationship Id="rId5" Type="http://schemas.openxmlformats.org/officeDocument/2006/relationships/diagramLayout" Target="../diagrams/layout19.xml"/><Relationship Id="rId15" Type="http://schemas.openxmlformats.org/officeDocument/2006/relationships/diagramLayout" Target="../diagrams/layout21.xml"/><Relationship Id="rId23" Type="http://schemas.microsoft.com/office/2007/relationships/diagramDrawing" Target="../diagrams/drawing22.xml"/><Relationship Id="rId28" Type="http://schemas.microsoft.com/office/2007/relationships/diagramDrawing" Target="../diagrams/drawing23.xml"/><Relationship Id="rId10" Type="http://schemas.openxmlformats.org/officeDocument/2006/relationships/diagramLayout" Target="../diagrams/layout20.xml"/><Relationship Id="rId19" Type="http://schemas.openxmlformats.org/officeDocument/2006/relationships/diagramData" Target="../diagrams/data22.xml"/><Relationship Id="rId31" Type="http://schemas.openxmlformats.org/officeDocument/2006/relationships/diagramQuickStyle" Target="../diagrams/quickStyle24.xml"/><Relationship Id="rId4" Type="http://schemas.openxmlformats.org/officeDocument/2006/relationships/diagramData" Target="../diagrams/data19.xml"/><Relationship Id="rId9" Type="http://schemas.openxmlformats.org/officeDocument/2006/relationships/diagramData" Target="../diagrams/data20.xml"/><Relationship Id="rId14" Type="http://schemas.openxmlformats.org/officeDocument/2006/relationships/diagramData" Target="../diagrams/data21.xml"/><Relationship Id="rId22" Type="http://schemas.openxmlformats.org/officeDocument/2006/relationships/diagramColors" Target="../diagrams/colors22.xml"/><Relationship Id="rId27" Type="http://schemas.openxmlformats.org/officeDocument/2006/relationships/diagramColors" Target="../diagrams/colors23.xml"/><Relationship Id="rId30" Type="http://schemas.openxmlformats.org/officeDocument/2006/relationships/diagramLayout" Target="../diagrams/layout24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5.xml"/><Relationship Id="rId13" Type="http://schemas.microsoft.com/office/2007/relationships/diagramDrawing" Target="../diagrams/drawing26.xml"/><Relationship Id="rId18" Type="http://schemas.microsoft.com/office/2007/relationships/diagramDrawing" Target="../diagrams/drawing27.xml"/><Relationship Id="rId26" Type="http://schemas.openxmlformats.org/officeDocument/2006/relationships/diagramQuickStyle" Target="../diagrams/quickStyle29.xml"/><Relationship Id="rId3" Type="http://schemas.openxmlformats.org/officeDocument/2006/relationships/image" Target="../media/image10.png"/><Relationship Id="rId21" Type="http://schemas.openxmlformats.org/officeDocument/2006/relationships/diagramQuickStyle" Target="../diagrams/quickStyle28.xml"/><Relationship Id="rId7" Type="http://schemas.openxmlformats.org/officeDocument/2006/relationships/diagramColors" Target="../diagrams/colors25.xml"/><Relationship Id="rId12" Type="http://schemas.openxmlformats.org/officeDocument/2006/relationships/diagramColors" Target="../diagrams/colors26.xml"/><Relationship Id="rId17" Type="http://schemas.openxmlformats.org/officeDocument/2006/relationships/diagramColors" Target="../diagrams/colors27.xml"/><Relationship Id="rId25" Type="http://schemas.openxmlformats.org/officeDocument/2006/relationships/diagramLayout" Target="../diagrams/layout29.xml"/><Relationship Id="rId33" Type="http://schemas.microsoft.com/office/2007/relationships/diagramDrawing" Target="../diagrams/drawing30.xml"/><Relationship Id="rId2" Type="http://schemas.openxmlformats.org/officeDocument/2006/relationships/image" Target="../media/image9.png"/><Relationship Id="rId16" Type="http://schemas.openxmlformats.org/officeDocument/2006/relationships/diagramQuickStyle" Target="../diagrams/quickStyle27.xml"/><Relationship Id="rId20" Type="http://schemas.openxmlformats.org/officeDocument/2006/relationships/diagramLayout" Target="../diagrams/layout28.xml"/><Relationship Id="rId29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5.xml"/><Relationship Id="rId11" Type="http://schemas.openxmlformats.org/officeDocument/2006/relationships/diagramQuickStyle" Target="../diagrams/quickStyle26.xml"/><Relationship Id="rId24" Type="http://schemas.openxmlformats.org/officeDocument/2006/relationships/diagramData" Target="../diagrams/data29.xml"/><Relationship Id="rId32" Type="http://schemas.openxmlformats.org/officeDocument/2006/relationships/diagramColors" Target="../diagrams/colors30.xml"/><Relationship Id="rId5" Type="http://schemas.openxmlformats.org/officeDocument/2006/relationships/diagramLayout" Target="../diagrams/layout25.xml"/><Relationship Id="rId15" Type="http://schemas.openxmlformats.org/officeDocument/2006/relationships/diagramLayout" Target="../diagrams/layout27.xml"/><Relationship Id="rId23" Type="http://schemas.microsoft.com/office/2007/relationships/diagramDrawing" Target="../diagrams/drawing28.xml"/><Relationship Id="rId28" Type="http://schemas.microsoft.com/office/2007/relationships/diagramDrawing" Target="../diagrams/drawing29.xml"/><Relationship Id="rId10" Type="http://schemas.openxmlformats.org/officeDocument/2006/relationships/diagramLayout" Target="../diagrams/layout26.xml"/><Relationship Id="rId19" Type="http://schemas.openxmlformats.org/officeDocument/2006/relationships/diagramData" Target="../diagrams/data28.xml"/><Relationship Id="rId31" Type="http://schemas.openxmlformats.org/officeDocument/2006/relationships/diagramQuickStyle" Target="../diagrams/quickStyle30.xml"/><Relationship Id="rId4" Type="http://schemas.openxmlformats.org/officeDocument/2006/relationships/diagramData" Target="../diagrams/data25.xml"/><Relationship Id="rId9" Type="http://schemas.openxmlformats.org/officeDocument/2006/relationships/diagramData" Target="../diagrams/data26.xml"/><Relationship Id="rId14" Type="http://schemas.openxmlformats.org/officeDocument/2006/relationships/diagramData" Target="../diagrams/data27.xml"/><Relationship Id="rId22" Type="http://schemas.openxmlformats.org/officeDocument/2006/relationships/diagramColors" Target="../diagrams/colors28.xml"/><Relationship Id="rId27" Type="http://schemas.openxmlformats.org/officeDocument/2006/relationships/diagramColors" Target="../diagrams/colors29.xml"/><Relationship Id="rId30" Type="http://schemas.openxmlformats.org/officeDocument/2006/relationships/diagramLayout" Target="../diagrams/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://www.youtube.com/watch?v=L_06CgfD7m4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/>
        </p:nvSpPr>
        <p:spPr>
          <a:xfrm>
            <a:off x="785786" y="642918"/>
            <a:ext cx="7886728" cy="2643206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Historia de la </a:t>
            </a:r>
            <a:r>
              <a:rPr lang="es-ES" sz="4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ue</a:t>
            </a:r>
          </a:p>
          <a:p>
            <a:pPr algn="ctr"/>
            <a:r>
              <a:rPr lang="es-ES" sz="4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es-ES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                      ricf.eue</a:t>
            </a:r>
          </a:p>
          <a:p>
            <a:r>
              <a:rPr lang="es-ES" sz="4800" noProof="1" smtClean="0">
                <a:solidFill>
                  <a:schemeClr val="bg1"/>
                </a:solidFill>
                <a:latin typeface="Georgia" pitchFamily="18" charset="0"/>
              </a:rPr>
              <a:t>             </a:t>
            </a: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sz="4800" noProof="1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s-ES" sz="4800" noProof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572100" y="4214818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Georgia" pitchFamily="18" charset="0"/>
              </a:rPr>
              <a:t>XI ZHANG (Sandra)</a:t>
            </a:r>
            <a:endParaRPr lang="es-ES" dirty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dirty="0" smtClean="0">
                <a:solidFill>
                  <a:schemeClr val="bg1"/>
                </a:solidFill>
                <a:latin typeface="Georgia" pitchFamily="18" charset="0"/>
              </a:rPr>
              <a:t>CELIA JUIDIA SAN MARTÍN</a:t>
            </a:r>
          </a:p>
          <a:p>
            <a:r>
              <a:rPr lang="es-ES" dirty="0" smtClean="0">
                <a:solidFill>
                  <a:schemeClr val="bg1"/>
                </a:solidFill>
                <a:latin typeface="Georgia" pitchFamily="18" charset="0"/>
              </a:rPr>
              <a:t>ALBA SÁNCHEZ SERRANO</a:t>
            </a:r>
          </a:p>
          <a:p>
            <a:r>
              <a:rPr lang="es-ES" dirty="0" smtClean="0">
                <a:solidFill>
                  <a:schemeClr val="bg1"/>
                </a:solidFill>
                <a:latin typeface="Georgia" pitchFamily="18" charset="0"/>
              </a:rPr>
              <a:t>ANA MONNERVILLE</a:t>
            </a:r>
          </a:p>
          <a:p>
            <a:r>
              <a:rPr lang="es-ES" dirty="0" smtClean="0">
                <a:solidFill>
                  <a:schemeClr val="bg1"/>
                </a:solidFill>
                <a:latin typeface="Georgia" pitchFamily="18" charset="0"/>
              </a:rPr>
              <a:t>PELIPE</a:t>
            </a:r>
            <a:endParaRPr lang="es-ES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6" name="5 Imagen" descr="xin_062010601162229613067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428868"/>
            <a:ext cx="2073981" cy="1928802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3571868" y="3357562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zh-CN" sz="3600" noProof="1" smtClean="0">
                <a:solidFill>
                  <a:schemeClr val="accent6"/>
                </a:solidFill>
                <a:latin typeface="Georgia" pitchFamily="18" charset="0"/>
              </a:rPr>
              <a:t>r</a:t>
            </a:r>
            <a:r>
              <a:rPr lang="es-ES" sz="3600" noProof="1" smtClean="0">
                <a:solidFill>
                  <a:schemeClr val="accent6"/>
                </a:solidFill>
                <a:latin typeface="Georgia" pitchFamily="18" charset="0"/>
              </a:rPr>
              <a:t>ico-rich-</a:t>
            </a:r>
            <a:r>
              <a:rPr lang="zh-CN" altLang="es-ES" sz="3600" dirty="0" smtClean="0">
                <a:solidFill>
                  <a:schemeClr val="accent6"/>
                </a:solidFill>
                <a:latin typeface="Georgia" pitchFamily="18" charset="0"/>
              </a:rPr>
              <a:t>富</a:t>
            </a:r>
            <a:r>
              <a:rPr lang="es-ES" altLang="zh-CN" sz="3600" dirty="0" smtClean="0">
                <a:solidFill>
                  <a:schemeClr val="accent6"/>
                </a:solidFill>
                <a:latin typeface="Georgia" pitchFamily="18" charset="0"/>
              </a:rPr>
              <a:t>(</a:t>
            </a:r>
            <a:r>
              <a:rPr lang="es-ES" altLang="zh-CN" sz="3600" noProof="1" smtClean="0">
                <a:solidFill>
                  <a:schemeClr val="accent6"/>
                </a:solidFill>
                <a:latin typeface="Georgia" pitchFamily="18" charset="0"/>
              </a:rPr>
              <a:t>fú</a:t>
            </a:r>
            <a:r>
              <a:rPr lang="es-ES" altLang="zh-CN" sz="3600" dirty="0" smtClean="0">
                <a:solidFill>
                  <a:schemeClr val="accent6"/>
                </a:solidFill>
                <a:latin typeface="Georgia" pitchFamily="18" charset="0"/>
              </a:rPr>
              <a:t>)</a:t>
            </a:r>
            <a:endParaRPr lang="es-ES" sz="3600" dirty="0">
              <a:solidFill>
                <a:schemeClr val="accent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-008458-00-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0"/>
            <a:ext cx="1840153" cy="2143140"/>
          </a:xfrm>
          <a:prstGeom prst="rect">
            <a:avLst/>
          </a:prstGeom>
          <a:noFill/>
        </p:spPr>
      </p:pic>
      <p:pic>
        <p:nvPicPr>
          <p:cNvPr id="5" name="Picture 22" descr="monnet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6" y="2357430"/>
            <a:ext cx="1887524" cy="227506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571736" y="214290"/>
            <a:ext cx="62151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3- </a:t>
            </a:r>
            <a:r>
              <a:rPr lang="es-ES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Sicco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</a:t>
            </a:r>
            <a:r>
              <a:rPr lang="es-ES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Mansholt</a:t>
            </a:r>
            <a:r>
              <a:rPr lang="es-ES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(1908-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1995)</a:t>
            </a:r>
          </a:p>
          <a:p>
            <a:pPr>
              <a:lnSpc>
                <a:spcPct val="150000"/>
              </a:lnSpc>
            </a:pP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- Presidente de la Comisión Europea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- Estuvo al cargo de la cartera de agricultura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- Puesta en marcha de la PAC</a:t>
            </a:r>
          </a:p>
          <a:p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2571736" y="2357430"/>
            <a:ext cx="607223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4- Jean </a:t>
            </a:r>
            <a:r>
              <a:rPr lang="es-ES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Monnet(1888-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1979)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- Economista y político francés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- Principal inspirador de la declaración </a:t>
            </a:r>
            <a:r>
              <a:rPr lang="es-ES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Schuman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                     creación CECA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- Su labor                     integración europea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2643174" y="4826675"/>
            <a:ext cx="65008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 pitchFamily="18" charset="0"/>
              </a:rPr>
              <a:t>5- Lorenzo </a:t>
            </a:r>
            <a:r>
              <a:rPr lang="es-ES" b="1" noProof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 pitchFamily="18" charset="0"/>
              </a:rPr>
              <a:t>Natali(1922-1990</a:t>
            </a:r>
            <a:r>
              <a:rPr lang="es-E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 pitchFamily="18" charset="0"/>
              </a:rPr>
              <a:t>)</a:t>
            </a:r>
            <a:r>
              <a:rPr lang="es-E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 pitchFamily="18" charset="0"/>
              </a:rPr>
              <a:t> </a:t>
            </a:r>
          </a:p>
          <a:p>
            <a:r>
              <a:rPr lang="es-E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 pitchFamily="18" charset="0"/>
              </a:rPr>
              <a:t> </a:t>
            </a:r>
            <a:r>
              <a:rPr lang="es-ES" b="1" dirty="0" smtClean="0">
                <a:latin typeface="Georgia" pitchFamily="18" charset="0"/>
              </a:rPr>
              <a:t>- Periodista y político italiano</a:t>
            </a:r>
          </a:p>
          <a:p>
            <a:r>
              <a:rPr lang="es-ES" dirty="0" smtClean="0">
                <a:latin typeface="Georgia" pitchFamily="18" charset="0"/>
              </a:rPr>
              <a:t> </a:t>
            </a:r>
            <a:r>
              <a:rPr lang="es-ES" b="1" dirty="0" smtClean="0">
                <a:latin typeface="Georgia" pitchFamily="18" charset="0"/>
              </a:rPr>
              <a:t>- Vicepresidente de la Comisión Europea (2 veces)</a:t>
            </a:r>
          </a:p>
          <a:p>
            <a:r>
              <a:rPr lang="es-ES" dirty="0" smtClean="0">
                <a:latin typeface="Georgia" pitchFamily="18" charset="0"/>
              </a:rPr>
              <a:t> </a:t>
            </a:r>
            <a:r>
              <a:rPr lang="es-ES" b="1" dirty="0" smtClean="0">
                <a:latin typeface="Georgia" pitchFamily="18" charset="0"/>
              </a:rPr>
              <a:t>- Contribuyó en las adhesiones de : España, Grecia, Portugal</a:t>
            </a:r>
          </a:p>
          <a:p>
            <a:endParaRPr lang="es-ES" dirty="0"/>
          </a:p>
        </p:txBody>
      </p:sp>
      <p:pic>
        <p:nvPicPr>
          <p:cNvPr id="9" name="8 Imagen" descr="lj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786322"/>
            <a:ext cx="1886159" cy="1857364"/>
          </a:xfrm>
          <a:prstGeom prst="rect">
            <a:avLst/>
          </a:prstGeom>
        </p:spPr>
      </p:pic>
      <p:sp>
        <p:nvSpPr>
          <p:cNvPr id="11" name="10 Flecha derecha"/>
          <p:cNvSpPr/>
          <p:nvPr/>
        </p:nvSpPr>
        <p:spPr>
          <a:xfrm>
            <a:off x="3786182" y="3786190"/>
            <a:ext cx="571504" cy="14287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derecha"/>
          <p:cNvSpPr/>
          <p:nvPr/>
        </p:nvSpPr>
        <p:spPr>
          <a:xfrm>
            <a:off x="4214810" y="4214818"/>
            <a:ext cx="571504" cy="14287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14678" y="117693"/>
            <a:ext cx="592932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7- Robert </a:t>
            </a:r>
            <a:r>
              <a:rPr lang="es-ES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Schuman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(1886-1963)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</a:t>
            </a: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- Político francés 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- Junto con 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Jean </a:t>
            </a:r>
            <a:r>
              <a:rPr lang="es-ES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Monnet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, elaboró Plan </a:t>
            </a:r>
            <a:r>
              <a:rPr lang="es-ES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Schuman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       nacimiento de la UE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- Presidente del Parlamento Europeo</a:t>
            </a:r>
          </a:p>
          <a:p>
            <a:pPr>
              <a:lnSpc>
                <a:spcPct val="150000"/>
              </a:lnSpc>
            </a:pPr>
            <a:endParaRPr lang="es-ES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8- Paul-Henri </a:t>
            </a:r>
            <a:r>
              <a:rPr lang="es-ES_tradnl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Spaak(1899-1972</a:t>
            </a: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</a:t>
            </a:r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</a:t>
            </a: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- Político Belga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- Apoyo a la creación de la CECA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- Una de las personalidades que redactó en </a:t>
            </a:r>
            <a:r>
              <a:rPr lang="es-ES_tradnl" b="1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Tatadao</a:t>
            </a:r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de Roma</a:t>
            </a:r>
          </a:p>
          <a:p>
            <a:pPr>
              <a:lnSpc>
                <a:spcPct val="150000"/>
              </a:lnSpc>
            </a:pPr>
            <a:endParaRPr lang="es-ES_tradnl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9 - Pierre Werner(1913-2002)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</a:t>
            </a:r>
            <a:r>
              <a:rPr lang="es-ES" b="1" dirty="0" smtClean="0">
                <a:solidFill>
                  <a:srgbClr val="002060"/>
                </a:solidFill>
                <a:latin typeface="Georgia" pitchFamily="18" charset="0"/>
              </a:rPr>
              <a:t>- Político Luxemburgués</a:t>
            </a:r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rgbClr val="002060"/>
                </a:solidFill>
                <a:latin typeface="Georgia" pitchFamily="18" charset="0"/>
              </a:rPr>
              <a:t>         -  Presenta informe             Bases hacia la unión económica y monetaria</a:t>
            </a:r>
          </a:p>
        </p:txBody>
      </p:sp>
      <p:pic>
        <p:nvPicPr>
          <p:cNvPr id="7" name="Picture 4" descr="http://enciclopedia.us.es/images/thumb/0/0a/Robert_Schuman.jpg/180px-Robert_Schuman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928662" y="214290"/>
            <a:ext cx="1571636" cy="2016193"/>
          </a:xfrm>
          <a:prstGeom prst="rect">
            <a:avLst/>
          </a:prstGeom>
          <a:noFill/>
        </p:spPr>
      </p:pic>
      <p:pic>
        <p:nvPicPr>
          <p:cNvPr id="8" name="Picture 7" descr="180px-Bundesarchiv_Bild_183-39998-0427%2C_Paul-Henri_Spaa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857224" y="2357430"/>
            <a:ext cx="1673209" cy="2121784"/>
          </a:xfrm>
          <a:prstGeom prst="rect">
            <a:avLst/>
          </a:prstGeom>
        </p:spPr>
      </p:pic>
      <p:pic>
        <p:nvPicPr>
          <p:cNvPr id="9" name="Picture 10" descr="180px-Werner_%28cropped%2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24" y="4714884"/>
            <a:ext cx="1643074" cy="199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Flecha derecha"/>
          <p:cNvSpPr/>
          <p:nvPr/>
        </p:nvSpPr>
        <p:spPr>
          <a:xfrm>
            <a:off x="4643438" y="1571612"/>
            <a:ext cx="571504" cy="14287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derecha"/>
          <p:cNvSpPr/>
          <p:nvPr/>
        </p:nvSpPr>
        <p:spPr>
          <a:xfrm>
            <a:off x="6215074" y="6072206"/>
            <a:ext cx="571504" cy="14287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1341438"/>
            <a:ext cx="8229600" cy="4784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Antes </a:t>
            </a:r>
            <a:r>
              <a:rPr lang="es-ES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  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rotación semestral de los estados miembros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Después del tratado de Lisboa </a:t>
            </a:r>
            <a:r>
              <a:rPr lang="es-ES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presidencia permanente (2,5 años)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Propósito: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		- afianzar posición de la UE en los asuntos mundiales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		- racionalizar la toma de decisiones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000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Primer presidente de la UE: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	        - Herman Van </a:t>
            </a:r>
            <a:r>
              <a:rPr kumimoji="0" lang="es-ES" sz="2000" b="0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Rompuy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</a:t>
            </a:r>
            <a:r>
              <a:rPr lang="es-ES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        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primer ministro Belga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3" name="1 Título"/>
          <p:cNvSpPr>
            <a:spLocks noGrp="1"/>
          </p:cNvSpPr>
          <p:nvPr/>
        </p:nvSpPr>
        <p:spPr>
          <a:xfrm>
            <a:off x="214282" y="500042"/>
            <a:ext cx="8286776" cy="857256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2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Georgia" pitchFamily="18" charset="0"/>
              </a:rPr>
              <a:t>PRESIDENCIA  PERMANENTE  DE  LA  UE</a:t>
            </a:r>
            <a:endParaRPr lang="es-ES" sz="2800" noProof="1" smtClean="0">
              <a:solidFill>
                <a:schemeClr val="accent4">
                  <a:lumMod val="20000"/>
                  <a:lumOff val="80000"/>
                </a:schemeClr>
              </a:solidFill>
              <a:latin typeface="Georgia" pitchFamily="18" charset="0"/>
            </a:endParaRP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sz="4800" noProof="1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s-ES" sz="4800" noProof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1357290" y="1500174"/>
            <a:ext cx="571504" cy="14287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4000496" y="2643182"/>
            <a:ext cx="571504" cy="14287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/>
          <p:cNvSpPr/>
          <p:nvPr/>
        </p:nvSpPr>
        <p:spPr>
          <a:xfrm>
            <a:off x="4357686" y="5214950"/>
            <a:ext cx="571504" cy="14287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85852" y="714356"/>
            <a:ext cx="63546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ES_tradnl" sz="3200" b="1" dirty="0" smtClean="0">
                <a:solidFill>
                  <a:schemeClr val="bg1"/>
                </a:solidFill>
                <a:latin typeface="Georgia" pitchFamily="18" charset="0"/>
              </a:rPr>
              <a:t>Compromiso de Luxemburgo</a:t>
            </a:r>
            <a:endParaRPr lang="es-ES" sz="3200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428596" y="2357430"/>
            <a:ext cx="750099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Toma de decisiones unánime</a:t>
            </a:r>
            <a:r>
              <a:rPr lang="es-ES" sz="2800" dirty="0" smtClean="0">
                <a:solidFill>
                  <a:schemeClr val="bg1"/>
                </a:solidFill>
              </a:rPr>
              <a:t>                  </a:t>
            </a:r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mayoría </a:t>
            </a:r>
          </a:p>
          <a:p>
            <a:pPr algn="ctr"/>
            <a:endParaRPr lang="es-ES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es-ES" sz="2000" dirty="0" smtClean="0">
                <a:solidFill>
                  <a:schemeClr val="bg1"/>
                </a:solidFill>
                <a:latin typeface="Georgia" pitchFamily="18" charset="0"/>
              </a:rPr>
              <a:t>(para decisiones menos relevantes)</a:t>
            </a:r>
          </a:p>
          <a:p>
            <a:endParaRPr lang="es-ES" sz="2800" dirty="0" smtClean="0">
              <a:solidFill>
                <a:schemeClr val="bg1"/>
              </a:solidFill>
            </a:endParaRPr>
          </a:p>
          <a:p>
            <a:endParaRPr lang="es-ES" sz="2800" dirty="0" smtClean="0">
              <a:solidFill>
                <a:schemeClr val="bg1"/>
              </a:solidFill>
            </a:endParaRPr>
          </a:p>
          <a:p>
            <a:endParaRPr lang="es-ES" sz="2800" dirty="0" smtClean="0">
              <a:solidFill>
                <a:schemeClr val="bg1"/>
              </a:solidFill>
            </a:endParaRPr>
          </a:p>
          <a:p>
            <a:pPr algn="ctr"/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Política silla vacía     (Francia)  </a:t>
            </a:r>
            <a:endParaRPr lang="es-ES" sz="28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5286380" y="2500306"/>
            <a:ext cx="928694" cy="35719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/>
        </p:nvSpPr>
        <p:spPr>
          <a:xfrm>
            <a:off x="214282" y="4000504"/>
            <a:ext cx="8286776" cy="78581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Espacio Económico Europeo</a:t>
            </a:r>
          </a:p>
          <a:p>
            <a:pPr algn="ctr"/>
            <a:r>
              <a:rPr lang="es-ES" sz="2800" noProof="1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sz="4800" noProof="1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s-ES" sz="4800" noProof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14480" y="1071546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E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</a:rPr>
              <a:t>UE</a:t>
            </a:r>
            <a:endParaRPr lang="es-ES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929322" y="1071546"/>
            <a:ext cx="1367682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E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</a:rPr>
              <a:t>AELC</a:t>
            </a:r>
            <a:endParaRPr lang="es-ES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6" name="5 Flecha abajo"/>
          <p:cNvSpPr/>
          <p:nvPr/>
        </p:nvSpPr>
        <p:spPr>
          <a:xfrm rot="19707164">
            <a:off x="3025276" y="1866273"/>
            <a:ext cx="317716" cy="1004216"/>
          </a:xfrm>
          <a:prstGeom prst="downArrow">
            <a:avLst>
              <a:gd name="adj1" fmla="val 66270"/>
              <a:gd name="adj2" fmla="val 7055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abajo"/>
          <p:cNvSpPr/>
          <p:nvPr/>
        </p:nvSpPr>
        <p:spPr>
          <a:xfrm rot="1928326">
            <a:off x="5163865" y="1800578"/>
            <a:ext cx="337213" cy="979421"/>
          </a:xfrm>
          <a:prstGeom prst="downArrow">
            <a:avLst>
              <a:gd name="adj1" fmla="val 66270"/>
              <a:gd name="adj2" fmla="val 7055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3071802" y="3000372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Enero 1994</a:t>
            </a:r>
            <a:endParaRPr lang="es-ES" sz="28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14414" y="500042"/>
            <a:ext cx="65149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b="1" dirty="0" smtClean="0">
                <a:solidFill>
                  <a:schemeClr val="bg1"/>
                </a:solidFill>
                <a:latin typeface="Georgia" pitchFamily="18" charset="0"/>
              </a:rPr>
              <a:t>Firma del Acta Única Europea</a:t>
            </a:r>
            <a:endParaRPr lang="es-ES" sz="3200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1428736"/>
            <a:ext cx="7929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Objetivos           </a:t>
            </a:r>
            <a:r>
              <a:rPr lang="es-ES_tradnl" sz="2000" dirty="0" smtClean="0">
                <a:solidFill>
                  <a:schemeClr val="bg1"/>
                </a:solidFill>
                <a:latin typeface="Georgia" pitchFamily="18" charset="0"/>
              </a:rPr>
              <a:t>completar la realización del mercado interior</a:t>
            </a:r>
          </a:p>
          <a:p>
            <a:endParaRPr lang="es-ES_tradnl" sz="2000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2000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Aportaciones del tratado   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	</a:t>
            </a:r>
            <a:r>
              <a:rPr lang="es-ES" sz="2000" dirty="0" smtClean="0">
                <a:solidFill>
                  <a:schemeClr val="bg1"/>
                </a:solidFill>
                <a:latin typeface="Georgia" pitchFamily="18" charset="0"/>
              </a:rPr>
              <a:t>mercado interior para reducir divergencias  entre regiones</a:t>
            </a:r>
          </a:p>
          <a:p>
            <a:r>
              <a:rPr lang="es-ES" sz="2000" dirty="0" smtClean="0">
                <a:solidFill>
                  <a:schemeClr val="bg1"/>
                </a:solidFill>
                <a:latin typeface="Georgia" pitchFamily="18" charset="0"/>
              </a:rPr>
              <a:t>               mejorar I + D + i </a:t>
            </a:r>
          </a:p>
          <a:p>
            <a:r>
              <a:rPr lang="es-ES" sz="2000" dirty="0" smtClean="0">
                <a:solidFill>
                  <a:schemeClr val="bg1"/>
                </a:solidFill>
                <a:latin typeface="Georgia" pitchFamily="18" charset="0"/>
              </a:rPr>
              <a:t>               preocupación del medio ambiente</a:t>
            </a:r>
          </a:p>
          <a:p>
            <a:r>
              <a:rPr lang="es-ES" sz="2000" dirty="0" smtClean="0">
                <a:solidFill>
                  <a:schemeClr val="bg1"/>
                </a:solidFill>
                <a:latin typeface="Georgia" pitchFamily="18" charset="0"/>
              </a:rPr>
              <a:t>               </a:t>
            </a:r>
          </a:p>
          <a:p>
            <a:endParaRPr lang="es-ES" sz="2000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28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2285984" y="1714488"/>
            <a:ext cx="571504" cy="14287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57158" y="428604"/>
            <a:ext cx="7772400" cy="1470025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J. </a:t>
            </a:r>
            <a:r>
              <a:rPr kumimoji="0" lang="es-ES" sz="4400" b="0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Delors</a:t>
            </a: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unos de los personajes mas importantes en la historia de la UUEE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928662" y="2000240"/>
            <a:ext cx="6400800" cy="40005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Su presidencia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s-ES_tradnl" sz="2400" dirty="0" smtClean="0">
                <a:solidFill>
                  <a:schemeClr val="bg1"/>
                </a:solidFill>
                <a:latin typeface="Georgia" pitchFamily="18" charset="0"/>
              </a:rPr>
              <a:t>   </a:t>
            </a:r>
            <a:r>
              <a:rPr lang="es-ES_tradnl" sz="2000" dirty="0" smtClean="0">
                <a:solidFill>
                  <a:schemeClr val="bg1"/>
                </a:solidFill>
                <a:latin typeface="Georgia" pitchFamily="18" charset="0"/>
              </a:rPr>
              <a:t>1979 Diputado europeo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s-ES_tradnl" sz="2000" dirty="0" smtClean="0">
                <a:solidFill>
                  <a:schemeClr val="bg1"/>
                </a:solidFill>
                <a:latin typeface="Georgia" pitchFamily="18" charset="0"/>
              </a:rPr>
              <a:t>   1981 Dimite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s-ES_tradnl" sz="2000" dirty="0" smtClean="0">
                <a:solidFill>
                  <a:schemeClr val="bg1"/>
                </a:solidFill>
                <a:latin typeface="Georgia" pitchFamily="18" charset="0"/>
              </a:rPr>
              <a:t>   1985 Presidente   de Comisión Europea  </a:t>
            </a:r>
            <a:endParaRPr kumimoji="0" lang="es-ES_tradnl" sz="2000" b="0" i="0" u="none" strike="noStrike" kern="1200" cap="none" spc="0" normalizeH="0" baseline="0" noProof="1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Las reformas 1985-95   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s-ES_tradnl" sz="2000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s-ES_tradnl" sz="2000" dirty="0" smtClean="0">
                <a:solidFill>
                  <a:schemeClr val="bg1"/>
                </a:solidFill>
                <a:latin typeface="Georgia" pitchFamily="18" charset="0"/>
              </a:rPr>
              <a:t>la firma del acuerdo de </a:t>
            </a:r>
            <a:r>
              <a:rPr lang="es-ES_tradnl" sz="2000" noProof="1" smtClean="0">
                <a:solidFill>
                  <a:schemeClr val="bg1"/>
                </a:solidFill>
                <a:latin typeface="Georgia" pitchFamily="18" charset="0"/>
              </a:rPr>
              <a:t>Schengen (1985)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Programa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ERASMUS (1987)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s-ES" sz="2000" baseline="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Georgia" pitchFamily="18" charset="0"/>
              </a:rPr>
              <a:t>Tratado de Maastricht (1992)  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Las tres pilares de la UUEE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Las comunidades europeas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La PESC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La cooperación judicial  en asuntas penales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CONCLUSIÓN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CONCLUSIÓN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571604" y="857232"/>
            <a:ext cx="5286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bg1"/>
                </a:solidFill>
                <a:latin typeface="Georgia" pitchFamily="18" charset="0"/>
              </a:rPr>
              <a:t>CONCLUSIÓN</a:t>
            </a:r>
          </a:p>
          <a:p>
            <a:endParaRPr lang="es-ES" sz="32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85984" y="2071678"/>
            <a:ext cx="63579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ECONOMÍA</a:t>
            </a:r>
          </a:p>
          <a:p>
            <a:endParaRPr lang="es-ES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POLÍTICA</a:t>
            </a:r>
          </a:p>
          <a:p>
            <a:r>
              <a:rPr lang="es-ES" sz="2800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COMERCIO</a:t>
            </a:r>
            <a:endParaRPr lang="es-E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racias-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85728"/>
            <a:ext cx="8143933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42976" y="1643050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1.Cronología y ampliación de la UE</a:t>
            </a:r>
            <a:b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2 Figuras históricas de la UE</a:t>
            </a:r>
            <a:b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3. Compromiso de Luxemburgo</a:t>
            </a:r>
            <a:b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4.Espacio Económico Europeo</a:t>
            </a:r>
            <a:b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5. Acta Única Europea</a:t>
            </a:r>
            <a:b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6. Personaje más destacado en la UE</a:t>
            </a:r>
            <a:b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7. Los 3 pilares de la UE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Georgia" pitchFamily="18" charset="0"/>
              </a:rPr>
              <a:t>8.Conclusiones</a:t>
            </a:r>
            <a:endParaRPr lang="es-ES" sz="28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1 Título"/>
          <p:cNvSpPr>
            <a:spLocks noGrp="1"/>
          </p:cNvSpPr>
          <p:nvPr/>
        </p:nvSpPr>
        <p:spPr>
          <a:xfrm>
            <a:off x="1285852" y="857232"/>
            <a:ext cx="5786478" cy="78581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3200" noProof="1" smtClean="0">
                <a:solidFill>
                  <a:schemeClr val="bg1"/>
                </a:solidFill>
                <a:latin typeface="Georgia" pitchFamily="18" charset="0"/>
              </a:rPr>
              <a:t>índice</a:t>
            </a: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sz="4800" noProof="1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s-ES" sz="4800" noProof="1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ltGray">
          <a:xfrm>
            <a:off x="4000496" y="1928802"/>
            <a:ext cx="4214842" cy="2809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3" name="2 Diagrama"/>
          <p:cNvGraphicFramePr/>
          <p:nvPr/>
        </p:nvGraphicFramePr>
        <p:xfrm>
          <a:off x="0" y="142852"/>
          <a:ext cx="2928958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Diagrama"/>
          <p:cNvGraphicFramePr/>
          <p:nvPr/>
        </p:nvGraphicFramePr>
        <p:xfrm>
          <a:off x="0" y="1214422"/>
          <a:ext cx="2928958" cy="114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0" y="2357430"/>
          <a:ext cx="2928926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7" name="6 Diagrama"/>
          <p:cNvGraphicFramePr/>
          <p:nvPr/>
        </p:nvGraphicFramePr>
        <p:xfrm>
          <a:off x="0" y="3429000"/>
          <a:ext cx="2928926" cy="114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8" name="7 Diagrama"/>
          <p:cNvGraphicFramePr/>
          <p:nvPr/>
        </p:nvGraphicFramePr>
        <p:xfrm>
          <a:off x="0" y="4572008"/>
          <a:ext cx="2928926" cy="114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9" name="8 Diagrama"/>
          <p:cNvGraphicFramePr/>
          <p:nvPr/>
        </p:nvGraphicFramePr>
        <p:xfrm>
          <a:off x="0" y="5714992"/>
          <a:ext cx="3000364" cy="114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sp>
        <p:nvSpPr>
          <p:cNvPr id="11" name="1 Título"/>
          <p:cNvSpPr>
            <a:spLocks noGrp="1"/>
          </p:cNvSpPr>
          <p:nvPr/>
        </p:nvSpPr>
        <p:spPr>
          <a:xfrm>
            <a:off x="3214678" y="642918"/>
            <a:ext cx="5786478" cy="107157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3200" dirty="0" smtClean="0">
                <a:solidFill>
                  <a:schemeClr val="bg1"/>
                </a:solidFill>
                <a:latin typeface="Georgia" pitchFamily="18" charset="0"/>
              </a:rPr>
              <a:t>Cronología de la UE</a:t>
            </a:r>
            <a:r>
              <a:rPr lang="es-ES" sz="3200" noProof="1" smtClean="0">
                <a:solidFill>
                  <a:schemeClr val="bg1"/>
                </a:solidFill>
                <a:latin typeface="Georgia" pitchFamily="18" charset="0"/>
              </a:rPr>
              <a:t>             </a:t>
            </a: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sz="4800" noProof="1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s-ES" sz="4800" noProof="1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57158" y="1357298"/>
            <a:ext cx="4286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/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Tratado CECA (1951)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</a:t>
            </a:r>
          </a:p>
          <a:p>
            <a:pPr marL="609600" indent="-609600"/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 marL="609600" indent="-609600"/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 marL="609600" indent="-609600"/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Tratado de Roma (1957)</a:t>
            </a:r>
          </a:p>
          <a:p>
            <a:pPr marL="609600" indent="-609600"/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</a:t>
            </a:r>
          </a:p>
          <a:p>
            <a:pPr marL="609600" indent="-609600"/>
            <a:endParaRPr lang="es-ES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 marL="609600" indent="-609600"/>
            <a:endParaRPr lang="es-ES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 marL="609600" indent="-609600"/>
            <a:endParaRPr lang="es-ES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 marL="609600" indent="-609600"/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Tratado de Fusión (1965)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</a:t>
            </a:r>
          </a:p>
          <a:p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" name="5 Flecha abajo"/>
          <p:cNvSpPr/>
          <p:nvPr/>
        </p:nvSpPr>
        <p:spPr>
          <a:xfrm>
            <a:off x="1643042" y="1714488"/>
            <a:ext cx="214314" cy="50006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7" name="6 Imagen" descr="195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1357298"/>
            <a:ext cx="5234382" cy="3971701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14282" y="4000504"/>
            <a:ext cx="328614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Comunidad  Económica Europea-6</a:t>
            </a:r>
            <a:r>
              <a:rPr lang="es-ES_tradnl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s-ES_tradnl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es-ES_tradnl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1958-1972)</a:t>
            </a:r>
          </a:p>
          <a:p>
            <a:r>
              <a:rPr lang="es-ES_tradnl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Bélgica, Alemania, </a:t>
            </a:r>
            <a:r>
              <a:rPr lang="es-ES_tradnl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Francia, Italia, Luxemburgo y los Países Bajos</a:t>
            </a:r>
            <a:endParaRPr lang="es-ES" sz="20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s-ES" dirty="0"/>
          </a:p>
        </p:txBody>
      </p:sp>
      <p:sp>
        <p:nvSpPr>
          <p:cNvPr id="9" name="8 Flecha abajo"/>
          <p:cNvSpPr/>
          <p:nvPr/>
        </p:nvSpPr>
        <p:spPr>
          <a:xfrm>
            <a:off x="571472" y="2643182"/>
            <a:ext cx="428628" cy="928694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aphicFrame>
        <p:nvGraphicFramePr>
          <p:cNvPr id="10" name="9 Diagrama"/>
          <p:cNvGraphicFramePr/>
          <p:nvPr/>
        </p:nvGraphicFramePr>
        <p:xfrm>
          <a:off x="0" y="5715016"/>
          <a:ext cx="150016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10 Diagrama"/>
          <p:cNvGraphicFramePr/>
          <p:nvPr/>
        </p:nvGraphicFramePr>
        <p:xfrm>
          <a:off x="1500166" y="5715016"/>
          <a:ext cx="1428760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2" name="11 Diagrama"/>
          <p:cNvGraphicFramePr/>
          <p:nvPr/>
        </p:nvGraphicFramePr>
        <p:xfrm>
          <a:off x="2928926" y="5715016"/>
          <a:ext cx="157163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13" name="12 Diagrama"/>
          <p:cNvGraphicFramePr/>
          <p:nvPr/>
        </p:nvGraphicFramePr>
        <p:xfrm>
          <a:off x="4500562" y="5715016"/>
          <a:ext cx="1500198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14" name="13 Diagrama"/>
          <p:cNvGraphicFramePr/>
          <p:nvPr/>
        </p:nvGraphicFramePr>
        <p:xfrm>
          <a:off x="6000760" y="5572140"/>
          <a:ext cx="1643074" cy="1285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15" name="14 Diagrama"/>
          <p:cNvGraphicFramePr/>
          <p:nvPr/>
        </p:nvGraphicFramePr>
        <p:xfrm>
          <a:off x="7643834" y="5715016"/>
          <a:ext cx="150016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9" r:lo="rId30" r:qs="rId31" r:cs="rId32"/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SimSun" pitchFamily="2" charset="-122"/>
                <a:cs typeface="Times New Roman" pitchFamily="18" charset="0"/>
              </a:rPr>
              <a:t>Principales figuras históricas vinculadas a la UE</a:t>
            </a:r>
            <a:endParaRPr kumimoji="0" 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 Título"/>
          <p:cNvSpPr>
            <a:spLocks noGrp="1"/>
          </p:cNvSpPr>
          <p:nvPr/>
        </p:nvSpPr>
        <p:spPr>
          <a:xfrm>
            <a:off x="1857356" y="357166"/>
            <a:ext cx="5786478" cy="78581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3200" dirty="0" smtClean="0">
                <a:solidFill>
                  <a:schemeClr val="bg1"/>
                </a:solidFill>
                <a:latin typeface="Georgia" pitchFamily="18" charset="0"/>
              </a:rPr>
              <a:t>Cronología de la UE</a:t>
            </a:r>
            <a:r>
              <a:rPr lang="es-ES" sz="3200" noProof="1" smtClean="0">
                <a:solidFill>
                  <a:schemeClr val="bg1"/>
                </a:solidFill>
                <a:latin typeface="Georgia" pitchFamily="18" charset="0"/>
              </a:rPr>
              <a:t>             </a:t>
            </a: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sz="4800" noProof="1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s-ES" sz="4800" noProof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1364922" y="2643182"/>
            <a:ext cx="2247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</a:rPr>
              <a:t>PAC</a:t>
            </a:r>
            <a:r>
              <a:rPr lang="es-ES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</a:rPr>
              <a:t>1962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197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57166"/>
            <a:ext cx="4259903" cy="3238522"/>
          </a:xfrm>
          <a:prstGeom prst="rect">
            <a:avLst/>
          </a:prstGeom>
        </p:spPr>
      </p:pic>
      <p:pic>
        <p:nvPicPr>
          <p:cNvPr id="9" name="8 Imagen" descr="198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9151" y="357165"/>
            <a:ext cx="4380567" cy="3318999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/>
        </p:nvGraphicFramePr>
        <p:xfrm>
          <a:off x="0" y="5715016"/>
          <a:ext cx="150016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" name="4 Diagrama"/>
          <p:cNvGraphicFramePr/>
          <p:nvPr/>
        </p:nvGraphicFramePr>
        <p:xfrm>
          <a:off x="1500166" y="5715016"/>
          <a:ext cx="1428760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2928926" y="5715016"/>
          <a:ext cx="157163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7" name="6 Diagrama"/>
          <p:cNvGraphicFramePr/>
          <p:nvPr/>
        </p:nvGraphicFramePr>
        <p:xfrm>
          <a:off x="4500562" y="5715016"/>
          <a:ext cx="1500198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10" name="9 Diagrama"/>
          <p:cNvGraphicFramePr/>
          <p:nvPr/>
        </p:nvGraphicFramePr>
        <p:xfrm>
          <a:off x="6000760" y="5572140"/>
          <a:ext cx="1643074" cy="1285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11" name="10 Diagrama"/>
          <p:cNvGraphicFramePr/>
          <p:nvPr/>
        </p:nvGraphicFramePr>
        <p:xfrm>
          <a:off x="7643834" y="5715016"/>
          <a:ext cx="150016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9" r:lo="rId30" r:qs="rId31" r:cs="rId32"/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285720" y="3786190"/>
            <a:ext cx="3857652" cy="1500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CE-9</a:t>
            </a:r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(1973-1980):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En 1973, se incorporaron el Reino Unido, Irlanda y Dinamarca (incluida Groenlandia y excluidas las Islas </a:t>
            </a:r>
            <a:r>
              <a:rPr lang="es-ES_tradnl" noProof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Feroe</a:t>
            </a:r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786314" y="3929066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CE-10</a:t>
            </a:r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(1981-1985):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En 1981, se incorporó Grecia, y en 1985 se retiró Groenlandia como consecuencia del referéndum de 1982</a:t>
            </a:r>
            <a:endParaRPr lang="es-E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198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4087631" cy="3128656"/>
          </a:xfrm>
          <a:prstGeom prst="rect">
            <a:avLst/>
          </a:prstGeom>
        </p:spPr>
      </p:pic>
      <p:pic>
        <p:nvPicPr>
          <p:cNvPr id="5" name="4 Imagen" descr="199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14290"/>
            <a:ext cx="4154659" cy="3143248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4500562" y="3429001"/>
            <a:ext cx="46434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Tratado de la Unión Europea (1992)</a:t>
            </a:r>
          </a:p>
          <a:p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Tratado de Ámsterdam (1997)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</a:t>
            </a:r>
          </a:p>
          <a:p>
            <a:endParaRPr lang="es-ES" dirty="0">
              <a:latin typeface="Georgia" pitchFamily="18" charset="0"/>
            </a:endParaRPr>
          </a:p>
        </p:txBody>
      </p:sp>
      <p:graphicFrame>
        <p:nvGraphicFramePr>
          <p:cNvPr id="8" name="7 Diagrama"/>
          <p:cNvGraphicFramePr/>
          <p:nvPr/>
        </p:nvGraphicFramePr>
        <p:xfrm>
          <a:off x="0" y="5715016"/>
          <a:ext cx="150016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8 Diagrama"/>
          <p:cNvGraphicFramePr/>
          <p:nvPr/>
        </p:nvGraphicFramePr>
        <p:xfrm>
          <a:off x="1500166" y="5715016"/>
          <a:ext cx="1428760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0" name="9 Diagrama"/>
          <p:cNvGraphicFramePr/>
          <p:nvPr/>
        </p:nvGraphicFramePr>
        <p:xfrm>
          <a:off x="2928926" y="5715016"/>
          <a:ext cx="157163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11" name="10 Diagrama"/>
          <p:cNvGraphicFramePr/>
          <p:nvPr/>
        </p:nvGraphicFramePr>
        <p:xfrm>
          <a:off x="4500562" y="5715016"/>
          <a:ext cx="1500198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12" name="11 Diagrama"/>
          <p:cNvGraphicFramePr/>
          <p:nvPr/>
        </p:nvGraphicFramePr>
        <p:xfrm>
          <a:off x="6000760" y="5643578"/>
          <a:ext cx="1643074" cy="1214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13" name="12 Diagrama"/>
          <p:cNvGraphicFramePr/>
          <p:nvPr/>
        </p:nvGraphicFramePr>
        <p:xfrm>
          <a:off x="7643834" y="5715016"/>
          <a:ext cx="150016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9" r:lo="rId30" r:qs="rId31" r:cs="rId32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214282" y="3429000"/>
            <a:ext cx="3857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CE-12</a:t>
            </a:r>
            <a:r>
              <a:rPr lang="es-ES_tradnl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(1986-1994):</a:t>
            </a:r>
            <a:endParaRPr lang="es-ES" sz="1600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 marL="342900" indent="-342900">
              <a:buAutoNum type="arabicPlain" startAt="1986"/>
            </a:pPr>
            <a:r>
              <a:rPr lang="es-ES_tradnl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España y Portugal</a:t>
            </a:r>
          </a:p>
          <a:p>
            <a:pPr marL="342900" indent="-342900"/>
            <a:r>
              <a:rPr lang="es-ES_tradnl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1990  la unión de la República Federal Alemana y la República Democrática Alemana(RDA) en una nueva RFA unificada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500562" y="4071942"/>
            <a:ext cx="42862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UE-15</a:t>
            </a:r>
            <a:r>
              <a:rPr lang="es-ES_tradnl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(1995-2004):</a:t>
            </a:r>
            <a:endParaRPr lang="es-ES" sz="1600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r>
              <a:rPr lang="es-ES_tradnl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El término Unión Europea se empezó a utilizar formalmente en 1993. </a:t>
            </a:r>
          </a:p>
          <a:p>
            <a:r>
              <a:rPr lang="es-ES_tradnl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1995  Austria, Finlandia y Suecia.</a:t>
            </a:r>
            <a:endParaRPr lang="es-ES" sz="1600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0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4386848" cy="3342970"/>
          </a:xfrm>
          <a:prstGeom prst="rect">
            <a:avLst/>
          </a:prstGeom>
        </p:spPr>
      </p:pic>
      <p:pic>
        <p:nvPicPr>
          <p:cNvPr id="5" name="4 Imagen" descr="200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14290"/>
            <a:ext cx="4403604" cy="3357586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14282" y="35716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>
                <a:latin typeface="Georgia" pitchFamily="18" charset="0"/>
              </a:rPr>
              <a:t>Tratado de Niza (2001)</a:t>
            </a:r>
            <a:endParaRPr lang="es-ES" dirty="0">
              <a:latin typeface="Georg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786314" y="35716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>
                <a:latin typeface="Georgia" pitchFamily="18" charset="0"/>
              </a:rPr>
              <a:t>Tratado de Lisboa </a:t>
            </a:r>
          </a:p>
        </p:txBody>
      </p:sp>
      <p:graphicFrame>
        <p:nvGraphicFramePr>
          <p:cNvPr id="8" name="7 Diagrama"/>
          <p:cNvGraphicFramePr/>
          <p:nvPr/>
        </p:nvGraphicFramePr>
        <p:xfrm>
          <a:off x="0" y="5715016"/>
          <a:ext cx="150016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8 Diagrama"/>
          <p:cNvGraphicFramePr/>
          <p:nvPr/>
        </p:nvGraphicFramePr>
        <p:xfrm>
          <a:off x="1500166" y="5715016"/>
          <a:ext cx="1428760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0" name="9 Diagrama"/>
          <p:cNvGraphicFramePr/>
          <p:nvPr/>
        </p:nvGraphicFramePr>
        <p:xfrm>
          <a:off x="2928926" y="5715016"/>
          <a:ext cx="157163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11" name="10 Diagrama"/>
          <p:cNvGraphicFramePr/>
          <p:nvPr/>
        </p:nvGraphicFramePr>
        <p:xfrm>
          <a:off x="4500562" y="5715016"/>
          <a:ext cx="1500198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12" name="11 Diagrama"/>
          <p:cNvGraphicFramePr/>
          <p:nvPr/>
        </p:nvGraphicFramePr>
        <p:xfrm>
          <a:off x="6000760" y="5572140"/>
          <a:ext cx="1643074" cy="1285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13" name="12 Diagrama"/>
          <p:cNvGraphicFramePr/>
          <p:nvPr/>
        </p:nvGraphicFramePr>
        <p:xfrm>
          <a:off x="7643834" y="5715016"/>
          <a:ext cx="1500166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9" r:lo="rId30" r:qs="rId31" r:cs="rId32"/>
          </a:graphicData>
        </a:graphic>
      </p:graphicFrame>
      <p:sp>
        <p:nvSpPr>
          <p:cNvPr id="14" name="13 CuadroTexto"/>
          <p:cNvSpPr txBox="1"/>
          <p:nvPr/>
        </p:nvSpPr>
        <p:spPr>
          <a:xfrm>
            <a:off x="142844" y="3857628"/>
            <a:ext cx="46434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UE-25</a:t>
            </a:r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(2004-2006):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2004 República Checa, Chipre , Eslovaquia, Eslovenia, Estonia, Hungría, Letonia, Lituania, Malta y Polonia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072066" y="4071942"/>
            <a:ext cx="378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UE-27</a:t>
            </a:r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(2007 - actualidad):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r>
              <a:rPr lang="es-ES_tradnl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2007  Rumanía y Bulgaria.</a:t>
            </a:r>
            <a:endParaRPr lang="es-ES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ta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0"/>
            <a:ext cx="4356972" cy="3338209"/>
          </a:xfrm>
          <a:prstGeom prst="rect">
            <a:avLst/>
          </a:prstGeom>
        </p:spPr>
      </p:pic>
      <p:pic>
        <p:nvPicPr>
          <p:cNvPr id="4097" name="18 Imagen" descr="futur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500438"/>
            <a:ext cx="437997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19 Imagen" descr="futur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500570"/>
            <a:ext cx="3000396" cy="156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23 Imagen" descr="ESTADO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37710" y="714356"/>
            <a:ext cx="390629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/>
        </p:nvSpPr>
        <p:spPr>
          <a:xfrm>
            <a:off x="285720" y="285728"/>
            <a:ext cx="8286808" cy="114300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lvl="0" algn="ctr"/>
            <a:r>
              <a:rPr lang="es-ES_tradnl" sz="2800" dirty="0" smtClean="0">
                <a:solidFill>
                  <a:schemeClr val="bg1"/>
                </a:solidFill>
                <a:latin typeface="Georgia" pitchFamily="18" charset="0"/>
              </a:rPr>
              <a:t>Principales figuras históricas vinculadas a la UE</a:t>
            </a:r>
            <a:endParaRPr lang="es-ES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es-ES" noProof="1" smtClean="0">
                <a:solidFill>
                  <a:schemeClr val="bg1"/>
                </a:solidFill>
                <a:latin typeface="Georgia" pitchFamily="18" charset="0"/>
              </a:rPr>
              <a:t>             </a:t>
            </a: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s-ES" sz="4800" noProof="1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s-ES" sz="4800" noProof="1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s-ES" sz="4800" noProof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28596" y="1857364"/>
            <a:ext cx="8358246" cy="5000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                                        1- Konrad Adenauer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                                            -  Canciller alemán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                                            - Consigue </a:t>
            </a: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Fundación de la CECA (1952)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       </a:t>
            </a:r>
            <a:r>
              <a:rPr kumimoji="0" lang="es-ES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                         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- Tratado de la amistad con</a:t>
            </a:r>
            <a:r>
              <a:rPr kumimoji="0" lang="es-ES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Francia</a:t>
            </a: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                                        </a:t>
            </a:r>
            <a:r>
              <a:rPr kumimoji="0" lang="es-ES_tradnl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2- </a:t>
            </a:r>
            <a:r>
              <a:rPr kumimoji="0" lang="es-ES_tradnl" b="1" i="0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Alcide</a:t>
            </a:r>
            <a:r>
              <a:rPr kumimoji="0" lang="es-ES_tradnl" b="1" i="0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De </a:t>
            </a:r>
            <a:r>
              <a:rPr kumimoji="0" lang="es-ES_tradnl" b="1" i="0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Gasperi </a:t>
            </a:r>
            <a:r>
              <a:rPr kumimoji="0" lang="es-ES_tradnl" b="1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(1881-1954</a:t>
            </a:r>
            <a:r>
              <a:rPr kumimoji="0" lang="es-ES_tradnl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                                          - Político italiano                 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                                   </a:t>
            </a:r>
            <a:r>
              <a:rPr kumimoji="0" lang="es-ES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- Consigue la integración de Italia en</a:t>
            </a:r>
            <a:r>
              <a:rPr kumimoji="0" lang="es-ES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la CECA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Georg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Georgia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Picture 4" descr="Konrad%20Adenau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643050"/>
            <a:ext cx="1785950" cy="217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214282" y="1214422"/>
            <a:ext cx="4500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Padres de la Unión Europea</a:t>
            </a:r>
            <a:r>
              <a:rPr lang="es-ES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Georgia" pitchFamily="18" charset="0"/>
              </a:rPr>
              <a:t> </a:t>
            </a:r>
            <a:endParaRPr lang="es-ES" sz="2000" dirty="0">
              <a:solidFill>
                <a:schemeClr val="accent5">
                  <a:lumMod val="40000"/>
                  <a:lumOff val="60000"/>
                </a:schemeClr>
              </a:solidFill>
              <a:latin typeface="Georgia" pitchFamily="18" charset="0"/>
            </a:endParaRPr>
          </a:p>
        </p:txBody>
      </p:sp>
      <p:pic>
        <p:nvPicPr>
          <p:cNvPr id="6" name="Picture 6" descr="Alcide+de+Gasper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143380"/>
            <a:ext cx="1785950" cy="214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3286116" y="5934670"/>
            <a:ext cx="5857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b="1" dirty="0" smtClean="0">
                <a:latin typeface="Georgia" pitchFamily="18" charset="0"/>
              </a:rPr>
              <a:t>Los dos piensan que </a:t>
            </a:r>
            <a:r>
              <a:rPr lang="es-ES" b="1" smtClean="0">
                <a:latin typeface="Georgia" pitchFamily="18" charset="0"/>
              </a:rPr>
              <a:t>tras las GM   </a:t>
            </a:r>
            <a:endParaRPr lang="es-ES" b="1" dirty="0" smtClean="0">
              <a:latin typeface="Georgia" pitchFamily="18" charset="0"/>
            </a:endParaRPr>
          </a:p>
          <a:p>
            <a:pPr lvl="0"/>
            <a:r>
              <a:rPr lang="es-ES" b="1" dirty="0" smtClean="0">
                <a:latin typeface="Georgia" pitchFamily="18" charset="0"/>
              </a:rPr>
              <a:t>Paz duradera a  través de una Europa unida.</a:t>
            </a:r>
          </a:p>
          <a:p>
            <a:endParaRPr lang="es-ES" dirty="0"/>
          </a:p>
        </p:txBody>
      </p:sp>
      <p:sp>
        <p:nvSpPr>
          <p:cNvPr id="8" name="7 Flecha derecha"/>
          <p:cNvSpPr/>
          <p:nvPr/>
        </p:nvSpPr>
        <p:spPr>
          <a:xfrm>
            <a:off x="4643438" y="3000372"/>
            <a:ext cx="571504" cy="14287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derecha"/>
          <p:cNvSpPr/>
          <p:nvPr/>
        </p:nvSpPr>
        <p:spPr>
          <a:xfrm>
            <a:off x="7500958" y="6072206"/>
            <a:ext cx="571504" cy="14287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1161</TotalTime>
  <Words>762</Words>
  <Application>Microsoft Office PowerPoint</Application>
  <PresentationFormat>Presentación en pantalla (4:3)</PresentationFormat>
  <Paragraphs>224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sisi</dc:creator>
  <cp:lastModifiedBy>sisi</cp:lastModifiedBy>
  <cp:revision>124</cp:revision>
  <dcterms:created xsi:type="dcterms:W3CDTF">2010-03-12T15:38:25Z</dcterms:created>
  <dcterms:modified xsi:type="dcterms:W3CDTF">2010-03-16T11:07:31Z</dcterms:modified>
</cp:coreProperties>
</file>